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3"/>
  </p:notesMasterIdLst>
  <p:sldIdLst>
    <p:sldId id="257" r:id="rId2"/>
    <p:sldId id="259" r:id="rId3"/>
    <p:sldId id="260" r:id="rId4"/>
    <p:sldId id="258" r:id="rId5"/>
    <p:sldId id="282" r:id="rId6"/>
    <p:sldId id="262" r:id="rId7"/>
    <p:sldId id="263" r:id="rId8"/>
    <p:sldId id="264" r:id="rId9"/>
    <p:sldId id="265" r:id="rId10"/>
    <p:sldId id="266" r:id="rId11"/>
    <p:sldId id="267" r:id="rId12"/>
    <p:sldId id="268" r:id="rId13"/>
    <p:sldId id="269" r:id="rId14"/>
    <p:sldId id="283" r:id="rId15"/>
    <p:sldId id="270" r:id="rId16"/>
    <p:sldId id="271" r:id="rId17"/>
    <p:sldId id="272" r:id="rId18"/>
    <p:sldId id="273" r:id="rId19"/>
    <p:sldId id="274" r:id="rId20"/>
    <p:sldId id="284" r:id="rId21"/>
    <p:sldId id="285" r:id="rId22"/>
    <p:sldId id="286" r:id="rId23"/>
    <p:sldId id="289" r:id="rId24"/>
    <p:sldId id="290" r:id="rId25"/>
    <p:sldId id="287" r:id="rId26"/>
    <p:sldId id="291" r:id="rId27"/>
    <p:sldId id="292" r:id="rId28"/>
    <p:sldId id="293" r:id="rId29"/>
    <p:sldId id="294" r:id="rId30"/>
    <p:sldId id="295" r:id="rId31"/>
    <p:sldId id="296" r:id="rId32"/>
    <p:sldId id="297" r:id="rId33"/>
    <p:sldId id="288" r:id="rId34"/>
    <p:sldId id="298" r:id="rId35"/>
    <p:sldId id="299" r:id="rId36"/>
    <p:sldId id="300" r:id="rId37"/>
    <p:sldId id="301" r:id="rId38"/>
    <p:sldId id="302" r:id="rId39"/>
    <p:sldId id="303" r:id="rId40"/>
    <p:sldId id="304" r:id="rId41"/>
    <p:sldId id="305" r:id="rId4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298CF-9C2E-413A-8481-48F3383FBFA8}" type="datetimeFigureOut">
              <a:rPr lang="ru-RU" smtClean="0"/>
              <a:t>07.07.2020</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F70194-7CAB-4E9F-BA91-9910F6A01254}" type="slidenum">
              <a:rPr lang="ru-RU" smtClean="0"/>
              <a:t>‹#›</a:t>
            </a:fld>
            <a:endParaRPr lang="ru-RU"/>
          </a:p>
        </p:txBody>
      </p:sp>
    </p:spTree>
    <p:extLst>
      <p:ext uri="{BB962C8B-B14F-4D97-AF65-F5344CB8AC3E}">
        <p14:creationId xmlns:p14="http://schemas.microsoft.com/office/powerpoint/2010/main" val="2754773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CF70194-7CAB-4E9F-BA91-9910F6A01254}" type="slidenum">
              <a:rPr lang="ru-RU" smtClean="0"/>
              <a:t>1</a:t>
            </a:fld>
            <a:endParaRPr lang="ru-RU"/>
          </a:p>
        </p:txBody>
      </p:sp>
    </p:spTree>
    <p:extLst>
      <p:ext uri="{BB962C8B-B14F-4D97-AF65-F5344CB8AC3E}">
        <p14:creationId xmlns:p14="http://schemas.microsoft.com/office/powerpoint/2010/main" val="1776132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CF70194-7CAB-4E9F-BA91-9910F6A01254}" type="slidenum">
              <a:rPr lang="ru-RU" smtClean="0"/>
              <a:t>11</a:t>
            </a:fld>
            <a:endParaRPr lang="ru-RU"/>
          </a:p>
        </p:txBody>
      </p:sp>
    </p:spTree>
    <p:extLst>
      <p:ext uri="{BB962C8B-B14F-4D97-AF65-F5344CB8AC3E}">
        <p14:creationId xmlns:p14="http://schemas.microsoft.com/office/powerpoint/2010/main" val="2999155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F70194-7CAB-4E9F-BA91-9910F6A01254}" type="slidenum">
              <a:rPr lang="ru-RU" smtClean="0"/>
              <a:t>2</a:t>
            </a:fld>
            <a:endParaRPr lang="ru-RU"/>
          </a:p>
        </p:txBody>
      </p:sp>
    </p:spTree>
    <p:extLst>
      <p:ext uri="{BB962C8B-B14F-4D97-AF65-F5344CB8AC3E}">
        <p14:creationId xmlns:p14="http://schemas.microsoft.com/office/powerpoint/2010/main" val="3136309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CF70194-7CAB-4E9F-BA91-9910F6A01254}" type="slidenum">
              <a:rPr lang="ru-RU" smtClean="0"/>
              <a:t>3</a:t>
            </a:fld>
            <a:endParaRPr lang="ru-RU"/>
          </a:p>
        </p:txBody>
      </p:sp>
    </p:spTree>
    <p:extLst>
      <p:ext uri="{BB962C8B-B14F-4D97-AF65-F5344CB8AC3E}">
        <p14:creationId xmlns:p14="http://schemas.microsoft.com/office/powerpoint/2010/main" val="4108894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CF70194-7CAB-4E9F-BA91-9910F6A01254}" type="slidenum">
              <a:rPr lang="ru-RU" smtClean="0"/>
              <a:t>4</a:t>
            </a:fld>
            <a:endParaRPr lang="ru-RU"/>
          </a:p>
        </p:txBody>
      </p:sp>
    </p:spTree>
    <p:extLst>
      <p:ext uri="{BB962C8B-B14F-4D97-AF65-F5344CB8AC3E}">
        <p14:creationId xmlns:p14="http://schemas.microsoft.com/office/powerpoint/2010/main" val="2812606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CF70194-7CAB-4E9F-BA91-9910F6A01254}" type="slidenum">
              <a:rPr lang="ru-RU" smtClean="0"/>
              <a:t>6</a:t>
            </a:fld>
            <a:endParaRPr lang="ru-RU"/>
          </a:p>
        </p:txBody>
      </p:sp>
    </p:spTree>
    <p:extLst>
      <p:ext uri="{BB962C8B-B14F-4D97-AF65-F5344CB8AC3E}">
        <p14:creationId xmlns:p14="http://schemas.microsoft.com/office/powerpoint/2010/main" val="2111805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CF70194-7CAB-4E9F-BA91-9910F6A01254}" type="slidenum">
              <a:rPr lang="ru-RU" smtClean="0"/>
              <a:t>7</a:t>
            </a:fld>
            <a:endParaRPr lang="ru-RU"/>
          </a:p>
        </p:txBody>
      </p:sp>
    </p:spTree>
    <p:extLst>
      <p:ext uri="{BB962C8B-B14F-4D97-AF65-F5344CB8AC3E}">
        <p14:creationId xmlns:p14="http://schemas.microsoft.com/office/powerpoint/2010/main" val="2260630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CF70194-7CAB-4E9F-BA91-9910F6A01254}" type="slidenum">
              <a:rPr lang="ru-RU" smtClean="0"/>
              <a:t>8</a:t>
            </a:fld>
            <a:endParaRPr lang="ru-RU"/>
          </a:p>
        </p:txBody>
      </p:sp>
    </p:spTree>
    <p:extLst>
      <p:ext uri="{BB962C8B-B14F-4D97-AF65-F5344CB8AC3E}">
        <p14:creationId xmlns:p14="http://schemas.microsoft.com/office/powerpoint/2010/main" val="3038410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CF70194-7CAB-4E9F-BA91-9910F6A01254}" type="slidenum">
              <a:rPr lang="ru-RU" smtClean="0"/>
              <a:t>9</a:t>
            </a:fld>
            <a:endParaRPr lang="ru-RU"/>
          </a:p>
        </p:txBody>
      </p:sp>
    </p:spTree>
    <p:extLst>
      <p:ext uri="{BB962C8B-B14F-4D97-AF65-F5344CB8AC3E}">
        <p14:creationId xmlns:p14="http://schemas.microsoft.com/office/powerpoint/2010/main" val="2598956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CF70194-7CAB-4E9F-BA91-9910F6A01254}" type="slidenum">
              <a:rPr lang="ru-RU" smtClean="0"/>
              <a:t>10</a:t>
            </a:fld>
            <a:endParaRPr lang="ru-RU"/>
          </a:p>
        </p:txBody>
      </p:sp>
    </p:spTree>
    <p:extLst>
      <p:ext uri="{BB962C8B-B14F-4D97-AF65-F5344CB8AC3E}">
        <p14:creationId xmlns:p14="http://schemas.microsoft.com/office/powerpoint/2010/main" val="2357279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0F5115AD-AA17-43FB-930A-62EF91B025C2}" type="datetimeFigureOut">
              <a:rPr lang="ru-RU" smtClean="0"/>
              <a:t>07.07.2020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D883C6F-FEB8-4671-AA5D-2ED320D7C0D7}" type="slidenum">
              <a:rPr lang="ru-RU" smtClean="0"/>
              <a:t>‹#›</a:t>
            </a:fld>
            <a:endParaRPr lang="ru-RU"/>
          </a:p>
        </p:txBody>
      </p:sp>
    </p:spTree>
    <p:extLst>
      <p:ext uri="{BB962C8B-B14F-4D97-AF65-F5344CB8AC3E}">
        <p14:creationId xmlns:p14="http://schemas.microsoft.com/office/powerpoint/2010/main" val="277426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F5115AD-AA17-43FB-930A-62EF91B025C2}" type="datetimeFigureOut">
              <a:rPr lang="ru-RU" smtClean="0"/>
              <a:t>07.07.2020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D883C6F-FEB8-4671-AA5D-2ED320D7C0D7}" type="slidenum">
              <a:rPr lang="ru-RU" smtClean="0"/>
              <a:t>‹#›</a:t>
            </a:fld>
            <a:endParaRPr lang="ru-RU"/>
          </a:p>
        </p:txBody>
      </p:sp>
    </p:spTree>
    <p:extLst>
      <p:ext uri="{BB962C8B-B14F-4D97-AF65-F5344CB8AC3E}">
        <p14:creationId xmlns:p14="http://schemas.microsoft.com/office/powerpoint/2010/main" val="2977038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F5115AD-AA17-43FB-930A-62EF91B025C2}" type="datetimeFigureOut">
              <a:rPr lang="ru-RU" smtClean="0"/>
              <a:t>07.07.2020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D883C6F-FEB8-4671-AA5D-2ED320D7C0D7}" type="slidenum">
              <a:rPr lang="ru-RU" smtClean="0"/>
              <a:t>‹#›</a:t>
            </a:fld>
            <a:endParaRPr lang="ru-RU"/>
          </a:p>
        </p:txBody>
      </p:sp>
    </p:spTree>
    <p:extLst>
      <p:ext uri="{BB962C8B-B14F-4D97-AF65-F5344CB8AC3E}">
        <p14:creationId xmlns:p14="http://schemas.microsoft.com/office/powerpoint/2010/main" val="1447315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F5115AD-AA17-43FB-930A-62EF91B025C2}" type="datetimeFigureOut">
              <a:rPr lang="ru-RU" smtClean="0"/>
              <a:t>07.07.2020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D883C6F-FEB8-4671-AA5D-2ED320D7C0D7}" type="slidenum">
              <a:rPr lang="ru-RU" smtClean="0"/>
              <a:t>‹#›</a:t>
            </a:fld>
            <a:endParaRPr lang="ru-RU"/>
          </a:p>
        </p:txBody>
      </p:sp>
    </p:spTree>
    <p:extLst>
      <p:ext uri="{BB962C8B-B14F-4D97-AF65-F5344CB8AC3E}">
        <p14:creationId xmlns:p14="http://schemas.microsoft.com/office/powerpoint/2010/main" val="1660106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F5115AD-AA17-43FB-930A-62EF91B025C2}" type="datetimeFigureOut">
              <a:rPr lang="ru-RU" smtClean="0"/>
              <a:t>07.07.2020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D883C6F-FEB8-4671-AA5D-2ED320D7C0D7}" type="slidenum">
              <a:rPr lang="ru-RU" smtClean="0"/>
              <a:t>‹#›</a:t>
            </a:fld>
            <a:endParaRPr lang="ru-RU"/>
          </a:p>
        </p:txBody>
      </p:sp>
    </p:spTree>
    <p:extLst>
      <p:ext uri="{BB962C8B-B14F-4D97-AF65-F5344CB8AC3E}">
        <p14:creationId xmlns:p14="http://schemas.microsoft.com/office/powerpoint/2010/main" val="3344374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0F5115AD-AA17-43FB-930A-62EF91B025C2}" type="datetimeFigureOut">
              <a:rPr lang="ru-RU" smtClean="0"/>
              <a:t>07.07.2020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D883C6F-FEB8-4671-AA5D-2ED320D7C0D7}" type="slidenum">
              <a:rPr lang="ru-RU" smtClean="0"/>
              <a:t>‹#›</a:t>
            </a:fld>
            <a:endParaRPr lang="ru-RU"/>
          </a:p>
        </p:txBody>
      </p:sp>
    </p:spTree>
    <p:extLst>
      <p:ext uri="{BB962C8B-B14F-4D97-AF65-F5344CB8AC3E}">
        <p14:creationId xmlns:p14="http://schemas.microsoft.com/office/powerpoint/2010/main" val="97507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0F5115AD-AA17-43FB-930A-62EF91B025C2}" type="datetimeFigureOut">
              <a:rPr lang="ru-RU" smtClean="0"/>
              <a:t>07.07.2020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D883C6F-FEB8-4671-AA5D-2ED320D7C0D7}" type="slidenum">
              <a:rPr lang="ru-RU" smtClean="0"/>
              <a:t>‹#›</a:t>
            </a:fld>
            <a:endParaRPr lang="ru-RU"/>
          </a:p>
        </p:txBody>
      </p:sp>
    </p:spTree>
    <p:extLst>
      <p:ext uri="{BB962C8B-B14F-4D97-AF65-F5344CB8AC3E}">
        <p14:creationId xmlns:p14="http://schemas.microsoft.com/office/powerpoint/2010/main" val="1065449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0F5115AD-AA17-43FB-930A-62EF91B025C2}" type="datetimeFigureOut">
              <a:rPr lang="ru-RU" smtClean="0"/>
              <a:t>07.07.2020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D883C6F-FEB8-4671-AA5D-2ED320D7C0D7}" type="slidenum">
              <a:rPr lang="ru-RU" smtClean="0"/>
              <a:t>‹#›</a:t>
            </a:fld>
            <a:endParaRPr lang="ru-RU"/>
          </a:p>
        </p:txBody>
      </p:sp>
    </p:spTree>
    <p:extLst>
      <p:ext uri="{BB962C8B-B14F-4D97-AF65-F5344CB8AC3E}">
        <p14:creationId xmlns:p14="http://schemas.microsoft.com/office/powerpoint/2010/main" val="1213473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5115AD-AA17-43FB-930A-62EF91B025C2}" type="datetimeFigureOut">
              <a:rPr lang="ru-RU" smtClean="0"/>
              <a:t>07.07.2020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4D883C6F-FEB8-4671-AA5D-2ED320D7C0D7}" type="slidenum">
              <a:rPr lang="ru-RU" smtClean="0"/>
              <a:t>‹#›</a:t>
            </a:fld>
            <a:endParaRPr lang="ru-RU"/>
          </a:p>
        </p:txBody>
      </p:sp>
    </p:spTree>
    <p:extLst>
      <p:ext uri="{BB962C8B-B14F-4D97-AF65-F5344CB8AC3E}">
        <p14:creationId xmlns:p14="http://schemas.microsoft.com/office/powerpoint/2010/main" val="4230677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0F5115AD-AA17-43FB-930A-62EF91B025C2}" type="datetimeFigureOut">
              <a:rPr lang="ru-RU" smtClean="0"/>
              <a:t>07.07.2020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D883C6F-FEB8-4671-AA5D-2ED320D7C0D7}" type="slidenum">
              <a:rPr lang="ru-RU" smtClean="0"/>
              <a:t>‹#›</a:t>
            </a:fld>
            <a:endParaRPr lang="ru-RU"/>
          </a:p>
        </p:txBody>
      </p:sp>
    </p:spTree>
    <p:extLst>
      <p:ext uri="{BB962C8B-B14F-4D97-AF65-F5344CB8AC3E}">
        <p14:creationId xmlns:p14="http://schemas.microsoft.com/office/powerpoint/2010/main" val="1207882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0F5115AD-AA17-43FB-930A-62EF91B025C2}" type="datetimeFigureOut">
              <a:rPr lang="ru-RU" smtClean="0"/>
              <a:t>07.07.2020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D883C6F-FEB8-4671-AA5D-2ED320D7C0D7}" type="slidenum">
              <a:rPr lang="ru-RU" smtClean="0"/>
              <a:t>‹#›</a:t>
            </a:fld>
            <a:endParaRPr lang="ru-RU"/>
          </a:p>
        </p:txBody>
      </p:sp>
    </p:spTree>
    <p:extLst>
      <p:ext uri="{BB962C8B-B14F-4D97-AF65-F5344CB8AC3E}">
        <p14:creationId xmlns:p14="http://schemas.microsoft.com/office/powerpoint/2010/main" val="986050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5115AD-AA17-43FB-930A-62EF91B025C2}" type="datetimeFigureOut">
              <a:rPr lang="ru-RU" smtClean="0"/>
              <a:t>07.07.2020</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883C6F-FEB8-4671-AA5D-2ED320D7C0D7}" type="slidenum">
              <a:rPr lang="ru-RU" smtClean="0"/>
              <a:t>‹#›</a:t>
            </a:fld>
            <a:endParaRPr lang="ru-RU"/>
          </a:p>
        </p:txBody>
      </p:sp>
    </p:spTree>
    <p:extLst>
      <p:ext uri="{BB962C8B-B14F-4D97-AF65-F5344CB8AC3E}">
        <p14:creationId xmlns:p14="http://schemas.microsoft.com/office/powerpoint/2010/main" val="15051172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772" y="627797"/>
            <a:ext cx="8350532" cy="5381454"/>
          </a:xfrm>
          <a:prstGeom prst="rect">
            <a:avLst/>
          </a:prstGeom>
        </p:spPr>
      </p:pic>
      <p:sp>
        <p:nvSpPr>
          <p:cNvPr id="3" name="TextBox 2"/>
          <p:cNvSpPr txBox="1"/>
          <p:nvPr/>
        </p:nvSpPr>
        <p:spPr>
          <a:xfrm>
            <a:off x="2736706" y="1924334"/>
            <a:ext cx="3732663" cy="1569660"/>
          </a:xfrm>
          <a:prstGeom prst="rect">
            <a:avLst/>
          </a:prstGeom>
          <a:noFill/>
        </p:spPr>
        <p:txBody>
          <a:bodyPr wrap="square" rtlCol="0">
            <a:spAutoFit/>
          </a:bodyPr>
          <a:lstStyle/>
          <a:p>
            <a:pPr algn="ctr"/>
            <a:r>
              <a:rPr lang="uk-UA" sz="2400" b="1" dirty="0" smtClean="0">
                <a:ln w="0"/>
                <a:solidFill>
                  <a:schemeClr val="accent1"/>
                </a:solidFill>
                <a:effectLst>
                  <a:outerShdw blurRad="38100" dist="25400" dir="5400000" algn="ctr" rotWithShape="0">
                    <a:srgbClr val="6E747A">
                      <a:alpha val="43000"/>
                    </a:srgbClr>
                  </a:outerShdw>
                </a:effectLst>
              </a:rPr>
              <a:t> Національно-патріотичне   виховання </a:t>
            </a:r>
            <a:r>
              <a:rPr lang="uk-UA" sz="2400" b="1" dirty="0">
                <a:ln w="0"/>
                <a:solidFill>
                  <a:schemeClr val="accent1"/>
                </a:solidFill>
                <a:effectLst>
                  <a:outerShdw blurRad="38100" dist="25400" dir="5400000" algn="ctr" rotWithShape="0">
                    <a:srgbClr val="6E747A">
                      <a:alpha val="43000"/>
                    </a:srgbClr>
                  </a:outerShdw>
                </a:effectLst>
              </a:rPr>
              <a:t>та соціальна робота зі студентською молоддю</a:t>
            </a:r>
            <a:endParaRPr lang="ru-RU" sz="2400" b="1"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8627876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3211" y="520359"/>
            <a:ext cx="7886700" cy="994172"/>
          </a:xfrm>
        </p:spPr>
        <p:txBody>
          <a:bodyPr>
            <a:normAutofit fontScale="90000"/>
          </a:bodyPr>
          <a:lstStyle/>
          <a:p>
            <a:pPr>
              <a:lnSpc>
                <a:spcPct val="100000"/>
              </a:lnSpc>
              <a:spcBef>
                <a:spcPts val="0"/>
              </a:spcBef>
            </a:pPr>
            <a:r>
              <a:rPr lang="ru-RU" sz="2700" b="1" dirty="0">
                <a:ln w="0"/>
                <a:solidFill>
                  <a:schemeClr val="accent1"/>
                </a:solidFill>
                <a:effectLst>
                  <a:outerShdw blurRad="38100" dist="25400" dir="5400000" algn="ctr" rotWithShape="0">
                    <a:srgbClr val="6E747A">
                      <a:alpha val="43000"/>
                    </a:srgbClr>
                  </a:outerShdw>
                </a:effectLst>
                <a:latin typeface="Calibri" panose="020F0502020204030204"/>
              </a:rPr>
              <a:t>22.01.2020 – проведення патріотичної акції «Ланцюг єднання» на площі Перемоги біля пам'ятника Тарасу Шевченку.</a:t>
            </a:r>
            <a:r>
              <a:rPr lang="ru-RU" sz="1800" b="1" dirty="0">
                <a:ln/>
                <a:solidFill>
                  <a:prstClr val="white"/>
                </a:solidFill>
                <a:effectLst>
                  <a:outerShdw blurRad="38100" dist="19050" dir="2700000" algn="tl" rotWithShape="0">
                    <a:prstClr val="black">
                      <a:lumMod val="50000"/>
                      <a:alpha val="40000"/>
                    </a:prstClr>
                  </a:outerShdw>
                </a:effectLst>
                <a:latin typeface="Calibri" panose="020F0502020204030204"/>
              </a:rPr>
              <a:t/>
            </a:r>
            <a:br>
              <a:rPr lang="ru-RU" sz="1800" b="1" dirty="0">
                <a:ln/>
                <a:solidFill>
                  <a:prstClr val="white"/>
                </a:solidFill>
                <a:effectLst>
                  <a:outerShdw blurRad="38100" dist="19050" dir="2700000" algn="tl" rotWithShape="0">
                    <a:prstClr val="black">
                      <a:lumMod val="50000"/>
                      <a:alpha val="40000"/>
                    </a:prstClr>
                  </a:outerShdw>
                </a:effectLst>
                <a:latin typeface="Calibri" panose="020F0502020204030204"/>
              </a:rPr>
            </a:br>
            <a:endParaRPr lang="ru-RU" dirty="0"/>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l="9663" t="9139" r="10112" b="21648"/>
          <a:stretch/>
        </p:blipFill>
        <p:spPr>
          <a:xfrm>
            <a:off x="266410" y="1514530"/>
            <a:ext cx="7361677" cy="4763439"/>
          </a:xfrm>
          <a:prstGeom prst="rect">
            <a:avLst/>
          </a:prstGeom>
          <a:ln>
            <a:noFill/>
          </a:ln>
          <a:effectLst>
            <a:softEdge rad="11250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031030" y="2745030"/>
            <a:ext cx="6857998" cy="1367942"/>
          </a:xfrm>
          <a:prstGeom prst="rect">
            <a:avLst/>
          </a:prstGeom>
        </p:spPr>
      </p:pic>
    </p:spTree>
    <p:extLst>
      <p:ext uri="{BB962C8B-B14F-4D97-AF65-F5344CB8AC3E}">
        <p14:creationId xmlns:p14="http://schemas.microsoft.com/office/powerpoint/2010/main" val="24407554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8274" y="188512"/>
            <a:ext cx="7886700" cy="994172"/>
          </a:xfrm>
        </p:spPr>
        <p:txBody>
          <a:bodyPr>
            <a:normAutofit/>
          </a:bodyPr>
          <a:lstStyle/>
          <a:p>
            <a:r>
              <a:rPr lang="uk-UA" sz="2400" b="1" dirty="0" smtClean="0">
                <a:ln w="0"/>
                <a:solidFill>
                  <a:schemeClr val="accent1"/>
                </a:solidFill>
                <a:effectLst>
                  <a:outerShdw blurRad="38100" dist="25400" dir="5400000" algn="ctr" rotWithShape="0">
                    <a:srgbClr val="6E747A">
                      <a:alpha val="43000"/>
                    </a:srgbClr>
                  </a:outerShdw>
                </a:effectLst>
                <a:latin typeface="+mn-lt"/>
              </a:rPr>
              <a:t>31.01.2020- </a:t>
            </a:r>
            <a:r>
              <a:rPr lang="ru-RU" sz="2400" b="1" dirty="0" smtClean="0">
                <a:ln w="0"/>
                <a:solidFill>
                  <a:schemeClr val="accent1"/>
                </a:solidFill>
                <a:effectLst>
                  <a:outerShdw blurRad="38100" dist="25400" dir="5400000" algn="ctr" rotWithShape="0">
                    <a:srgbClr val="6E747A">
                      <a:alpha val="43000"/>
                    </a:srgbClr>
                  </a:outerShdw>
                </a:effectLst>
                <a:latin typeface="+mn-lt"/>
              </a:rPr>
              <a:t>Зустріч </a:t>
            </a:r>
            <a:r>
              <a:rPr lang="ru-RU" sz="2400" b="1" dirty="0">
                <a:ln w="0"/>
                <a:solidFill>
                  <a:schemeClr val="accent1"/>
                </a:solidFill>
                <a:effectLst>
                  <a:outerShdw blurRad="38100" dist="25400" dir="5400000" algn="ctr" rotWithShape="0">
                    <a:srgbClr val="6E747A">
                      <a:alpha val="43000"/>
                    </a:srgbClr>
                  </a:outerShdw>
                </a:effectLst>
                <a:latin typeface="+mn-lt"/>
              </a:rPr>
              <a:t>з представниками студентської ради Мелітопольського училища культури</a:t>
            </a: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199" y="1182683"/>
            <a:ext cx="7259955" cy="5439277"/>
          </a:xfrm>
          <a:prstGeom prst="rect">
            <a:avLst/>
          </a:prstGeom>
          <a:ln>
            <a:noFill/>
          </a:ln>
          <a:effectLst>
            <a:softEdge rad="11250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031030" y="2745030"/>
            <a:ext cx="6857998" cy="1367942"/>
          </a:xfrm>
          <a:prstGeom prst="rect">
            <a:avLst/>
          </a:prstGeom>
        </p:spPr>
      </p:pic>
    </p:spTree>
    <p:extLst>
      <p:ext uri="{BB962C8B-B14F-4D97-AF65-F5344CB8AC3E}">
        <p14:creationId xmlns:p14="http://schemas.microsoft.com/office/powerpoint/2010/main" val="9733706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b="1" dirty="0">
                <a:ln/>
                <a:solidFill>
                  <a:schemeClr val="accent1"/>
                </a:solidFill>
                <a:effectLst>
                  <a:outerShdw blurRad="38100" dist="19050" dir="2700000" algn="tl" rotWithShape="0">
                    <a:schemeClr val="dk1">
                      <a:lumMod val="50000"/>
                      <a:alpha val="40000"/>
                    </a:schemeClr>
                  </a:outerShdw>
                </a:effectLst>
                <a:latin typeface="+mn-lt"/>
              </a:rPr>
              <a:t>31.01.2020 </a:t>
            </a:r>
            <a:r>
              <a:rPr lang="ru-RU" sz="2400" b="1" dirty="0" smtClean="0">
                <a:ln/>
                <a:solidFill>
                  <a:schemeClr val="accent1"/>
                </a:solidFill>
                <a:effectLst>
                  <a:outerShdw blurRad="38100" dist="19050" dir="2700000" algn="tl" rotWithShape="0">
                    <a:schemeClr val="dk1">
                      <a:lumMod val="50000"/>
                      <a:alpha val="40000"/>
                    </a:schemeClr>
                  </a:outerShdw>
                </a:effectLst>
                <a:latin typeface="+mn-lt"/>
              </a:rPr>
              <a:t>– зустріч </a:t>
            </a:r>
            <a:r>
              <a:rPr lang="ru-RU" sz="2400" b="1" dirty="0">
                <a:ln/>
                <a:solidFill>
                  <a:schemeClr val="accent1"/>
                </a:solidFill>
                <a:effectLst>
                  <a:outerShdw blurRad="38100" dist="19050" dir="2700000" algn="tl" rotWithShape="0">
                    <a:schemeClr val="dk1">
                      <a:lumMod val="50000"/>
                      <a:alpha val="40000"/>
                    </a:schemeClr>
                  </a:outerShdw>
                </a:effectLst>
                <a:latin typeface="+mn-lt"/>
              </a:rPr>
              <a:t>з представниками студентської ради Мелітопольського промислово-економічного коледжу.</a:t>
            </a:r>
            <a:br>
              <a:rPr lang="ru-RU" sz="2400" b="1" dirty="0">
                <a:ln/>
                <a:solidFill>
                  <a:schemeClr val="accent1"/>
                </a:solidFill>
                <a:effectLst>
                  <a:outerShdw blurRad="38100" dist="19050" dir="2700000" algn="tl" rotWithShape="0">
                    <a:schemeClr val="dk1">
                      <a:lumMod val="50000"/>
                      <a:alpha val="40000"/>
                    </a:schemeClr>
                  </a:outerShdw>
                </a:effectLst>
                <a:latin typeface="+mn-lt"/>
              </a:rPr>
            </a:br>
            <a:endParaRPr lang="ru-RU" sz="2400" dirty="0">
              <a:solidFill>
                <a:schemeClr val="accent1"/>
              </a:solidFill>
              <a:latin typeface="+mn-lt"/>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031030" y="2745030"/>
            <a:ext cx="6857998" cy="1367942"/>
          </a:xfrm>
          <a:prstGeom prst="rect">
            <a:avLst/>
          </a:prstGeom>
        </p:spPr>
      </p:pic>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l="9310" t="14943" r="7702" b="11494"/>
          <a:stretch/>
        </p:blipFill>
        <p:spPr>
          <a:xfrm>
            <a:off x="821904" y="1250905"/>
            <a:ext cx="6325504" cy="5607095"/>
          </a:xfrm>
          <a:prstGeom prst="rect">
            <a:avLst/>
          </a:prstGeom>
          <a:ln>
            <a:noFill/>
          </a:ln>
          <a:effectLst>
            <a:softEdge rad="112500"/>
          </a:effectLst>
        </p:spPr>
      </p:pic>
    </p:spTree>
    <p:extLst>
      <p:ext uri="{BB962C8B-B14F-4D97-AF65-F5344CB8AC3E}">
        <p14:creationId xmlns:p14="http://schemas.microsoft.com/office/powerpoint/2010/main" val="34802776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0164" y="385086"/>
            <a:ext cx="7886700" cy="1325563"/>
          </a:xfrm>
        </p:spPr>
        <p:txBody>
          <a:bodyPr>
            <a:normAutofit/>
          </a:bodyPr>
          <a:lstStyle/>
          <a:p>
            <a:r>
              <a:rPr lang="ru-RU" sz="2400" b="1" dirty="0">
                <a:ln/>
                <a:solidFill>
                  <a:schemeClr val="accent1"/>
                </a:solidFill>
                <a:effectLst>
                  <a:outerShdw blurRad="38100" dist="19050" dir="2700000" algn="tl" rotWithShape="0">
                    <a:schemeClr val="dk1">
                      <a:lumMod val="50000"/>
                      <a:alpha val="40000"/>
                    </a:schemeClr>
                  </a:outerShdw>
                </a:effectLst>
                <a:latin typeface="+mn-lt"/>
              </a:rPr>
              <a:t>04.02.2020 </a:t>
            </a:r>
            <a:r>
              <a:rPr lang="ru-RU" sz="2400" b="1" dirty="0" smtClean="0">
                <a:ln/>
                <a:solidFill>
                  <a:schemeClr val="accent1"/>
                </a:solidFill>
                <a:effectLst>
                  <a:outerShdw blurRad="38100" dist="19050" dir="2700000" algn="tl" rotWithShape="0">
                    <a:schemeClr val="dk1">
                      <a:lumMod val="50000"/>
                      <a:alpha val="40000"/>
                    </a:schemeClr>
                  </a:outerShdw>
                </a:effectLst>
                <a:latin typeface="+mn-lt"/>
              </a:rPr>
              <a:t>–зустріч </a:t>
            </a:r>
            <a:r>
              <a:rPr lang="ru-RU" sz="2400" b="1" dirty="0">
                <a:ln/>
                <a:solidFill>
                  <a:schemeClr val="accent1"/>
                </a:solidFill>
                <a:effectLst>
                  <a:outerShdw blurRad="38100" dist="19050" dir="2700000" algn="tl" rotWithShape="0">
                    <a:schemeClr val="dk1">
                      <a:lumMod val="50000"/>
                      <a:alpha val="40000"/>
                    </a:schemeClr>
                  </a:outerShdw>
                </a:effectLst>
                <a:latin typeface="+mn-lt"/>
              </a:rPr>
              <a:t>з представниками </a:t>
            </a:r>
            <a:br>
              <a:rPr lang="ru-RU" sz="2400" b="1" dirty="0">
                <a:ln/>
                <a:solidFill>
                  <a:schemeClr val="accent1"/>
                </a:solidFill>
                <a:effectLst>
                  <a:outerShdw blurRad="38100" dist="19050" dir="2700000" algn="tl" rotWithShape="0">
                    <a:schemeClr val="dk1">
                      <a:lumMod val="50000"/>
                      <a:alpha val="40000"/>
                    </a:schemeClr>
                  </a:outerShdw>
                </a:effectLst>
                <a:latin typeface="+mn-lt"/>
              </a:rPr>
            </a:br>
            <a:r>
              <a:rPr lang="ru-RU" sz="2400" b="1" dirty="0">
                <a:ln/>
                <a:solidFill>
                  <a:schemeClr val="accent1"/>
                </a:solidFill>
                <a:effectLst>
                  <a:outerShdw blurRad="38100" dist="19050" dir="2700000" algn="tl" rotWithShape="0">
                    <a:schemeClr val="dk1">
                      <a:lumMod val="50000"/>
                      <a:alpha val="40000"/>
                    </a:schemeClr>
                  </a:outerShdw>
                </a:effectLst>
                <a:latin typeface="+mn-lt"/>
              </a:rPr>
              <a:t>Управління молоді та спорту</a:t>
            </a:r>
            <a:r>
              <a:rPr lang="ru-RU" sz="2400" b="1" dirty="0">
                <a:ln/>
                <a:solidFill>
                  <a:schemeClr val="bg1"/>
                </a:solidFill>
                <a:effectLst>
                  <a:outerShdw blurRad="38100" dist="19050" dir="2700000" algn="tl" rotWithShape="0">
                    <a:schemeClr val="dk1">
                      <a:lumMod val="50000"/>
                      <a:alpha val="40000"/>
                    </a:schemeClr>
                  </a:outerShdw>
                </a:effectLst>
                <a:latin typeface="+mn-lt"/>
              </a:rPr>
              <a:t/>
            </a:r>
            <a:br>
              <a:rPr lang="ru-RU" sz="2400" b="1" dirty="0">
                <a:ln/>
                <a:solidFill>
                  <a:schemeClr val="bg1"/>
                </a:solidFill>
                <a:effectLst>
                  <a:outerShdw blurRad="38100" dist="19050" dir="2700000" algn="tl" rotWithShape="0">
                    <a:schemeClr val="dk1">
                      <a:lumMod val="50000"/>
                      <a:alpha val="40000"/>
                    </a:schemeClr>
                  </a:outerShdw>
                </a:effectLst>
                <a:latin typeface="+mn-lt"/>
              </a:rPr>
            </a:br>
            <a:endParaRPr lang="ru-RU" sz="2400" dirty="0">
              <a:latin typeface="+mn-lt"/>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040549" y="2754550"/>
            <a:ext cx="6842125" cy="1364776"/>
          </a:xfrm>
          <a:prstGeom prst="rect">
            <a:avLst/>
          </a:prstGeom>
        </p:spPr>
      </p:pic>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t="23544"/>
          <a:stretch/>
        </p:blipFill>
        <p:spPr>
          <a:xfrm>
            <a:off x="290164" y="2079860"/>
            <a:ext cx="7379877" cy="4225900"/>
          </a:xfrm>
          <a:prstGeom prst="rect">
            <a:avLst/>
          </a:prstGeom>
          <a:ln>
            <a:noFill/>
          </a:ln>
          <a:effectLst>
            <a:softEdge rad="112500"/>
          </a:effectLst>
        </p:spPr>
      </p:pic>
    </p:spTree>
    <p:extLst>
      <p:ext uri="{BB962C8B-B14F-4D97-AF65-F5344CB8AC3E}">
        <p14:creationId xmlns:p14="http://schemas.microsoft.com/office/powerpoint/2010/main" val="31634968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5660" y="0"/>
            <a:ext cx="7886700" cy="1325563"/>
          </a:xfrm>
        </p:spPr>
        <p:txBody>
          <a:bodyPr>
            <a:normAutofit/>
          </a:bodyPr>
          <a:lstStyle/>
          <a:p>
            <a:r>
              <a:rPr lang="ru-RU" sz="2400" b="1" dirty="0" smtClean="0">
                <a:solidFill>
                  <a:schemeClr val="accent1"/>
                </a:solidFill>
                <a:effectLst>
                  <a:outerShdw blurRad="38100" dist="38100" dir="2700000" algn="tl">
                    <a:srgbClr val="000000">
                      <a:alpha val="43137"/>
                    </a:srgbClr>
                  </a:outerShdw>
                </a:effectLst>
                <a:latin typeface="+mn-lt"/>
              </a:rPr>
              <a:t>05.02.2020-проведення акції </a:t>
            </a:r>
            <a:r>
              <a:rPr lang="ru-RU" sz="2400" b="1" dirty="0">
                <a:solidFill>
                  <a:schemeClr val="accent1"/>
                </a:solidFill>
                <a:effectLst>
                  <a:outerShdw blurRad="38100" dist="38100" dir="2700000" algn="tl">
                    <a:srgbClr val="000000">
                      <a:alpha val="43137"/>
                    </a:srgbClr>
                  </a:outerShdw>
                </a:effectLst>
                <a:latin typeface="+mn-lt"/>
              </a:rPr>
              <a:t>«Допоможи безхатченку»</a:t>
            </a:r>
          </a:p>
        </p:txBody>
      </p:sp>
      <p:pic>
        <p:nvPicPr>
          <p:cNvPr id="4" name="Объект 3"/>
          <p:cNvPicPr>
            <a:picLocks noGrp="1" noChangeAspect="1"/>
          </p:cNvPicPr>
          <p:nvPr>
            <p:ph idx="1"/>
          </p:nvPr>
        </p:nvPicPr>
        <p:blipFill rotWithShape="1">
          <a:blip r:embed="rId2"/>
          <a:srcRect l="14908" t="14187" r="16495" b="7401"/>
          <a:stretch/>
        </p:blipFill>
        <p:spPr>
          <a:xfrm>
            <a:off x="95535" y="1143214"/>
            <a:ext cx="5308979" cy="3411941"/>
          </a:xfrm>
          <a:prstGeom prst="rect">
            <a:avLst/>
          </a:prstGeom>
        </p:spPr>
      </p:pic>
      <p:pic>
        <p:nvPicPr>
          <p:cNvPr id="6" name="Рисунок 5"/>
          <p:cNvPicPr>
            <a:picLocks noChangeAspect="1"/>
          </p:cNvPicPr>
          <p:nvPr/>
        </p:nvPicPr>
        <p:blipFill>
          <a:blip r:embed="rId3"/>
          <a:stretch>
            <a:fillRect/>
          </a:stretch>
        </p:blipFill>
        <p:spPr>
          <a:xfrm>
            <a:off x="7778378" y="17695"/>
            <a:ext cx="1365622" cy="6840305"/>
          </a:xfrm>
          <a:prstGeom prst="rect">
            <a:avLst/>
          </a:prstGeom>
        </p:spPr>
      </p:pic>
      <p:pic>
        <p:nvPicPr>
          <p:cNvPr id="5" name="Рисунок 4"/>
          <p:cNvPicPr>
            <a:picLocks noChangeAspect="1"/>
          </p:cNvPicPr>
          <p:nvPr/>
        </p:nvPicPr>
        <p:blipFill>
          <a:blip r:embed="rId4"/>
          <a:stretch>
            <a:fillRect/>
          </a:stretch>
        </p:blipFill>
        <p:spPr>
          <a:xfrm>
            <a:off x="3513980" y="3076933"/>
            <a:ext cx="3781067" cy="3781067"/>
          </a:xfrm>
          <a:prstGeom prst="rect">
            <a:avLst/>
          </a:prstGeom>
          <a:ln>
            <a:noFill/>
          </a:ln>
          <a:effectLst>
            <a:softEdge rad="112500"/>
          </a:effectLst>
        </p:spPr>
      </p:pic>
    </p:spTree>
    <p:extLst>
      <p:ext uri="{BB962C8B-B14F-4D97-AF65-F5344CB8AC3E}">
        <p14:creationId xmlns:p14="http://schemas.microsoft.com/office/powerpoint/2010/main" val="3323214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7827" y="225385"/>
            <a:ext cx="7886700" cy="1325563"/>
          </a:xfrm>
        </p:spPr>
        <p:txBody>
          <a:bodyPr>
            <a:normAutofit/>
          </a:bodyPr>
          <a:lstStyle/>
          <a:p>
            <a:r>
              <a:rPr lang="ru-RU" sz="2400" b="1" dirty="0">
                <a:ln/>
                <a:solidFill>
                  <a:schemeClr val="accent1"/>
                </a:solidFill>
                <a:effectLst>
                  <a:outerShdw blurRad="38100" dist="19050" dir="2700000" algn="tl" rotWithShape="0">
                    <a:schemeClr val="dk1">
                      <a:lumMod val="50000"/>
                      <a:alpha val="40000"/>
                    </a:schemeClr>
                  </a:outerShdw>
                </a:effectLst>
                <a:latin typeface="+mn-lt"/>
              </a:rPr>
              <a:t>20.02.2020 – Організація та проведення творчого вечора до Міжнародного дня рідної мови «Мова єднає».</a:t>
            </a:r>
            <a:br>
              <a:rPr lang="ru-RU" sz="2400" b="1" dirty="0">
                <a:ln/>
                <a:solidFill>
                  <a:schemeClr val="accent1"/>
                </a:solidFill>
                <a:effectLst>
                  <a:outerShdw blurRad="38100" dist="19050" dir="2700000" algn="tl" rotWithShape="0">
                    <a:schemeClr val="dk1">
                      <a:lumMod val="50000"/>
                      <a:alpha val="40000"/>
                    </a:schemeClr>
                  </a:outerShdw>
                </a:effectLst>
                <a:latin typeface="+mn-lt"/>
              </a:rPr>
            </a:br>
            <a:endParaRPr lang="ru-RU" sz="2400" dirty="0">
              <a:solidFill>
                <a:schemeClr val="accent1"/>
              </a:solidFill>
              <a:latin typeface="+mn-lt"/>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040550" y="2768199"/>
            <a:ext cx="6842124" cy="1364776"/>
          </a:xfrm>
          <a:prstGeom prst="rect">
            <a:avLst/>
          </a:prstGeom>
        </p:spPr>
      </p:pic>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117" r="13230"/>
          <a:stretch/>
        </p:blipFill>
        <p:spPr bwMode="auto">
          <a:xfrm>
            <a:off x="455681" y="1323919"/>
            <a:ext cx="2475186" cy="240356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919" r="13230"/>
          <a:stretch/>
        </p:blipFill>
        <p:spPr bwMode="auto">
          <a:xfrm>
            <a:off x="416761" y="3788413"/>
            <a:ext cx="2548483" cy="226982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024" r="12276"/>
          <a:stretch/>
        </p:blipFill>
        <p:spPr bwMode="auto">
          <a:xfrm>
            <a:off x="2930867" y="1335227"/>
            <a:ext cx="2440809" cy="240356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35015" t="6468" r="23951" b="22723"/>
          <a:stretch/>
        </p:blipFill>
        <p:spPr bwMode="auto">
          <a:xfrm>
            <a:off x="2965244" y="3706209"/>
            <a:ext cx="2447269" cy="27615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228" r="22807"/>
          <a:stretch/>
        </p:blipFill>
        <p:spPr bwMode="auto">
          <a:xfrm>
            <a:off x="5465051" y="3888826"/>
            <a:ext cx="2259693" cy="247103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7781" r="8073"/>
          <a:stretch/>
        </p:blipFill>
        <p:spPr bwMode="auto">
          <a:xfrm>
            <a:off x="5406053" y="1395689"/>
            <a:ext cx="2373171" cy="23927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5268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922" y="365126"/>
            <a:ext cx="7886700" cy="1325563"/>
          </a:xfrm>
        </p:spPr>
        <p:txBody>
          <a:bodyPr>
            <a:noAutofit/>
          </a:bodyPr>
          <a:lstStyle/>
          <a:p>
            <a:r>
              <a:rPr lang="ru-RU" sz="2400" b="1" dirty="0">
                <a:ln/>
                <a:solidFill>
                  <a:schemeClr val="accent1"/>
                </a:solidFill>
                <a:effectLst>
                  <a:outerShdw blurRad="38100" dist="19050" dir="2700000" algn="tl" rotWithShape="0">
                    <a:schemeClr val="dk1">
                      <a:lumMod val="50000"/>
                      <a:alpha val="40000"/>
                    </a:schemeClr>
                  </a:outerShdw>
                </a:effectLst>
                <a:latin typeface="+mn-lt"/>
              </a:rPr>
              <a:t>27.02.2020 – в стінах головного корпусу відбувся благодійний ярмарок солодких смаколиків, що був присвячений Масляній.</a:t>
            </a:r>
            <a:br>
              <a:rPr lang="ru-RU" sz="2400" b="1" dirty="0">
                <a:ln/>
                <a:solidFill>
                  <a:schemeClr val="accent1"/>
                </a:solidFill>
                <a:effectLst>
                  <a:outerShdw blurRad="38100" dist="19050" dir="2700000" algn="tl" rotWithShape="0">
                    <a:schemeClr val="dk1">
                      <a:lumMod val="50000"/>
                      <a:alpha val="40000"/>
                    </a:schemeClr>
                  </a:outerShdw>
                </a:effectLst>
                <a:latin typeface="+mn-lt"/>
              </a:rPr>
            </a:br>
            <a:endParaRPr lang="ru-RU" sz="2400" dirty="0">
              <a:solidFill>
                <a:schemeClr val="accent1"/>
              </a:solidFill>
              <a:latin typeface="+mn-lt"/>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031028" y="2745030"/>
            <a:ext cx="6858000" cy="1367943"/>
          </a:xfrm>
          <a:prstGeom prst="rect">
            <a:avLst/>
          </a:prstGeom>
        </p:spPr>
      </p:pic>
      <p:pic>
        <p:nvPicPr>
          <p:cNvPr id="4" name="Рисунок 3"/>
          <p:cNvPicPr>
            <a:picLocks noChangeAspect="1"/>
          </p:cNvPicPr>
          <p:nvPr/>
        </p:nvPicPr>
        <p:blipFill>
          <a:blip r:embed="rId3"/>
          <a:stretch>
            <a:fillRect/>
          </a:stretch>
        </p:blipFill>
        <p:spPr>
          <a:xfrm>
            <a:off x="191922" y="1853519"/>
            <a:ext cx="7560860" cy="4841652"/>
          </a:xfrm>
          <a:prstGeom prst="rect">
            <a:avLst/>
          </a:prstGeom>
          <a:ln>
            <a:noFill/>
          </a:ln>
          <a:effectLst>
            <a:softEdge rad="112500"/>
          </a:effectLst>
        </p:spPr>
      </p:pic>
    </p:spTree>
    <p:extLst>
      <p:ext uri="{BB962C8B-B14F-4D97-AF65-F5344CB8AC3E}">
        <p14:creationId xmlns:p14="http://schemas.microsoft.com/office/powerpoint/2010/main" val="1631697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2990" y="324934"/>
            <a:ext cx="7886700" cy="1325563"/>
          </a:xfrm>
        </p:spPr>
        <p:txBody>
          <a:bodyPr>
            <a:normAutofit fontScale="90000"/>
          </a:bodyPr>
          <a:lstStyle/>
          <a:p>
            <a:pPr lvl="0">
              <a:lnSpc>
                <a:spcPct val="100000"/>
              </a:lnSpc>
              <a:spcBef>
                <a:spcPts val="0"/>
              </a:spcBef>
            </a:pPr>
            <a:r>
              <a:rPr lang="ru-RU" sz="2700" b="1" dirty="0" smtClean="0">
                <a:ln/>
                <a:solidFill>
                  <a:schemeClr val="accent1"/>
                </a:solidFill>
                <a:effectLst>
                  <a:outerShdw blurRad="38100" dist="19050" dir="2700000" algn="tl" rotWithShape="0">
                    <a:schemeClr val="dk1">
                      <a:lumMod val="50000"/>
                      <a:alpha val="40000"/>
                    </a:schemeClr>
                  </a:outerShdw>
                </a:effectLst>
                <a:latin typeface="+mn-lt"/>
              </a:rPr>
              <a:t>11-18.04.2020 - організація </a:t>
            </a:r>
            <a:r>
              <a:rPr lang="uk-UA" sz="2700" b="1" dirty="0" smtClean="0">
                <a:ln/>
                <a:solidFill>
                  <a:schemeClr val="accent1"/>
                </a:solidFill>
                <a:effectLst>
                  <a:outerShdw blurRad="38100" dist="19050" dir="2700000" algn="tl" rotWithShape="0">
                    <a:prstClr val="black">
                      <a:lumMod val="50000"/>
                      <a:alpha val="40000"/>
                    </a:prstClr>
                  </a:outerShdw>
                </a:effectLst>
                <a:latin typeface="+mn-lt"/>
              </a:rPr>
              <a:t>фотоконкурсу </a:t>
            </a:r>
            <a:r>
              <a:rPr lang="uk-UA" sz="2700" b="1" dirty="0" smtClean="0">
                <a:ln/>
                <a:solidFill>
                  <a:schemeClr val="accent1"/>
                </a:solidFill>
                <a:effectLst>
                  <a:outerShdw blurRad="38100" dist="19050" dir="2700000" algn="tl" rotWithShape="0">
                    <a:prstClr val="black">
                      <a:lumMod val="50000"/>
                      <a:alpha val="40000"/>
                    </a:prstClr>
                  </a:outerShdw>
                </a:effectLst>
                <a:latin typeface="+mn-lt"/>
              </a:rPr>
              <a:t>«</a:t>
            </a:r>
            <a:r>
              <a:rPr lang="uk-UA" sz="2700" b="1" dirty="0">
                <a:ln/>
                <a:solidFill>
                  <a:schemeClr val="accent1"/>
                </a:solidFill>
                <a:effectLst>
                  <a:outerShdw blurRad="38100" dist="19050" dir="2700000" algn="tl" rotWithShape="0">
                    <a:prstClr val="black">
                      <a:lumMod val="50000"/>
                      <a:alpha val="40000"/>
                    </a:prstClr>
                  </a:outerShdw>
                </a:effectLst>
                <a:latin typeface="+mn-lt"/>
              </a:rPr>
              <a:t>Крутецький Великодній кошик».</a:t>
            </a:r>
            <a:r>
              <a:rPr lang="ru-RU" sz="2700" b="1" dirty="0">
                <a:ln/>
                <a:solidFill>
                  <a:schemeClr val="accent1"/>
                </a:solidFill>
                <a:effectLst>
                  <a:outerShdw blurRad="38100" dist="19050" dir="2700000" algn="tl" rotWithShape="0">
                    <a:prstClr val="black">
                      <a:lumMod val="50000"/>
                      <a:alpha val="40000"/>
                    </a:prstClr>
                  </a:outerShdw>
                </a:effectLst>
                <a:latin typeface="+mn-lt"/>
              </a:rPr>
              <a:t/>
            </a:r>
            <a:br>
              <a:rPr lang="ru-RU" sz="2700" b="1" dirty="0">
                <a:ln/>
                <a:solidFill>
                  <a:schemeClr val="accent1"/>
                </a:solidFill>
                <a:effectLst>
                  <a:outerShdw blurRad="38100" dist="19050" dir="2700000" algn="tl" rotWithShape="0">
                    <a:prstClr val="black">
                      <a:lumMod val="50000"/>
                      <a:alpha val="40000"/>
                    </a:prstClr>
                  </a:outerShdw>
                </a:effectLst>
                <a:latin typeface="+mn-lt"/>
              </a:rPr>
            </a:br>
            <a:endParaRPr lang="ru-RU" sz="2700" dirty="0">
              <a:solidFill>
                <a:schemeClr val="accent1"/>
              </a:solidFill>
              <a:latin typeface="+mn-lt"/>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040550" y="2754551"/>
            <a:ext cx="6842124" cy="1364776"/>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59" y="1513268"/>
            <a:ext cx="5084938" cy="3275507"/>
          </a:xfrm>
          <a:prstGeom prst="rect">
            <a:avLst/>
          </a:prstGeom>
          <a:ln>
            <a:noFill/>
          </a:ln>
          <a:effectLst>
            <a:softEdge rad="112500"/>
          </a:effec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34143" b="33842"/>
          <a:stretch/>
        </p:blipFill>
        <p:spPr bwMode="auto">
          <a:xfrm>
            <a:off x="2865674" y="3719722"/>
            <a:ext cx="4763425" cy="31382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6729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9036" y="242296"/>
            <a:ext cx="7886700" cy="1325563"/>
          </a:xfrm>
        </p:spPr>
        <p:txBody>
          <a:bodyPr>
            <a:normAutofit/>
          </a:bodyPr>
          <a:lstStyle/>
          <a:p>
            <a:r>
              <a:rPr lang="uk-UA" sz="2400" b="1" dirty="0" smtClean="0">
                <a:solidFill>
                  <a:schemeClr val="accent1"/>
                </a:solidFill>
                <a:effectLst>
                  <a:outerShdw blurRad="38100" dist="38100" dir="2700000" algn="tl">
                    <a:srgbClr val="000000">
                      <a:alpha val="43137"/>
                    </a:srgbClr>
                  </a:outerShdw>
                </a:effectLst>
                <a:latin typeface="+mn-lt"/>
              </a:rPr>
              <a:t>Створення персонального аккаунту відділу національно – патрітичного виховата та соціальної роботи зі студентською молоддю «</a:t>
            </a:r>
            <a:r>
              <a:rPr lang="en-US" sz="2400" b="1" dirty="0" smtClean="0">
                <a:solidFill>
                  <a:schemeClr val="accent1"/>
                </a:solidFill>
                <a:effectLst>
                  <a:outerShdw blurRad="38100" dist="38100" dir="2700000" algn="tl">
                    <a:srgbClr val="000000">
                      <a:alpha val="43137"/>
                    </a:srgbClr>
                  </a:outerShdw>
                </a:effectLst>
                <a:latin typeface="+mn-lt"/>
              </a:rPr>
              <a:t>nps.viddil_mdpu</a:t>
            </a:r>
            <a:r>
              <a:rPr lang="ru-RU" sz="2400" b="1" dirty="0" smtClean="0">
                <a:solidFill>
                  <a:schemeClr val="accent1"/>
                </a:solidFill>
                <a:effectLst>
                  <a:outerShdw blurRad="38100" dist="38100" dir="2700000" algn="tl">
                    <a:srgbClr val="000000">
                      <a:alpha val="43137"/>
                    </a:srgbClr>
                  </a:outerShdw>
                </a:effectLst>
                <a:latin typeface="+mn-lt"/>
              </a:rPr>
              <a:t>»</a:t>
            </a:r>
            <a:endParaRPr lang="ru-RU" sz="2400" b="1" dirty="0">
              <a:solidFill>
                <a:schemeClr val="accent1"/>
              </a:solidFill>
              <a:effectLst>
                <a:outerShdw blurRad="38100" dist="38100" dir="2700000" algn="tl">
                  <a:srgbClr val="000000">
                    <a:alpha val="43137"/>
                  </a:srgbClr>
                </a:outerShdw>
              </a:effectLst>
              <a:latin typeface="+mn-lt"/>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022176" y="2743003"/>
            <a:ext cx="6872761" cy="1370887"/>
          </a:xfrm>
          <a:prstGeom prst="rect">
            <a:avLst/>
          </a:prstGeom>
        </p:spPr>
      </p:pic>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t="3383" b="38308"/>
          <a:stretch/>
        </p:blipFill>
        <p:spPr>
          <a:xfrm>
            <a:off x="2097873" y="1814336"/>
            <a:ext cx="3989027" cy="4786501"/>
          </a:xfrm>
          <a:prstGeom prst="rect">
            <a:avLst/>
          </a:prstGeom>
        </p:spPr>
      </p:pic>
    </p:spTree>
    <p:extLst>
      <p:ext uri="{BB962C8B-B14F-4D97-AF65-F5344CB8AC3E}">
        <p14:creationId xmlns:p14="http://schemas.microsoft.com/office/powerpoint/2010/main" val="3099753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329" y="242296"/>
            <a:ext cx="7886700" cy="1325563"/>
          </a:xfrm>
        </p:spPr>
        <p:txBody>
          <a:bodyPr>
            <a:normAutofit/>
          </a:bodyPr>
          <a:lstStyle/>
          <a:p>
            <a:r>
              <a:rPr lang="ru-RU" sz="2400" b="1" dirty="0" smtClean="0">
                <a:solidFill>
                  <a:schemeClr val="accent1"/>
                </a:solidFill>
                <a:effectLst>
                  <a:outerShdw blurRad="38100" dist="38100" dir="2700000" algn="tl">
                    <a:srgbClr val="000000">
                      <a:alpha val="43137"/>
                    </a:srgbClr>
                  </a:outerShdw>
                </a:effectLst>
                <a:latin typeface="+mn-lt"/>
              </a:rPr>
              <a:t>26.04.2020 - пост до Дня пам</a:t>
            </a:r>
            <a:r>
              <a:rPr lang="uk-UA" sz="2400" b="1" dirty="0" smtClean="0">
                <a:solidFill>
                  <a:schemeClr val="accent1"/>
                </a:solidFill>
                <a:effectLst>
                  <a:outerShdw blurRad="38100" dist="38100" dir="2700000" algn="tl">
                    <a:srgbClr val="000000">
                      <a:alpha val="43137"/>
                    </a:srgbClr>
                  </a:outerShdw>
                </a:effectLst>
                <a:latin typeface="+mn-lt"/>
              </a:rPr>
              <a:t>’яті Чорнобильської трагедії</a:t>
            </a:r>
            <a:endParaRPr lang="ru-RU" sz="2400" b="1" dirty="0">
              <a:solidFill>
                <a:schemeClr val="accent1"/>
              </a:solidFill>
              <a:effectLst>
                <a:outerShdw blurRad="38100" dist="38100" dir="2700000" algn="tl">
                  <a:srgbClr val="000000">
                    <a:alpha val="43137"/>
                  </a:srgbClr>
                </a:outerShdw>
              </a:effectLst>
              <a:latin typeface="+mn-lt"/>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040550" y="2730740"/>
            <a:ext cx="6842124" cy="1364776"/>
          </a:xfrm>
          <a:prstGeom prst="rect">
            <a:avLst/>
          </a:prstGeom>
        </p:spPr>
      </p:pic>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t="8159" b="19801"/>
          <a:stretch/>
        </p:blipFill>
        <p:spPr>
          <a:xfrm>
            <a:off x="2414399" y="1567859"/>
            <a:ext cx="3332559" cy="4940490"/>
          </a:xfrm>
          <a:prstGeom prst="rect">
            <a:avLst/>
          </a:prstGeom>
        </p:spPr>
      </p:pic>
    </p:spTree>
    <p:extLst>
      <p:ext uri="{BB962C8B-B14F-4D97-AF65-F5344CB8AC3E}">
        <p14:creationId xmlns:p14="http://schemas.microsoft.com/office/powerpoint/2010/main" val="3128836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13478" y="445566"/>
            <a:ext cx="4837278" cy="994172"/>
          </a:xfrm>
        </p:spPr>
        <p:txBody>
          <a:bodyPr>
            <a:normAutofit/>
          </a:bodyPr>
          <a:lstStyle/>
          <a:p>
            <a:r>
              <a:rPr lang="uk-UA" sz="5400" b="1" dirty="0">
                <a:ln w="0"/>
                <a:solidFill>
                  <a:schemeClr val="accent1"/>
                </a:solidFill>
                <a:effectLst>
                  <a:outerShdw blurRad="38100" dist="25400" dir="5400000" algn="ctr" rotWithShape="0">
                    <a:srgbClr val="6E747A">
                      <a:alpha val="43000"/>
                    </a:srgbClr>
                  </a:outerShdw>
                </a:effectLst>
              </a:rPr>
              <a:t>Склад команди</a:t>
            </a:r>
            <a:endParaRPr lang="ru-RU" sz="5400" b="1" dirty="0">
              <a:ln w="0"/>
              <a:solidFill>
                <a:schemeClr val="accent1"/>
              </a:solidFill>
              <a:effectLst>
                <a:outerShdw blurRad="38100" dist="25400" dir="5400000" algn="ctr" rotWithShape="0">
                  <a:srgbClr val="6E747A">
                    <a:alpha val="43000"/>
                  </a:srgbClr>
                </a:outerShdw>
              </a:effectLst>
            </a:endParaRPr>
          </a:p>
        </p:txBody>
      </p:sp>
      <p:sp>
        <p:nvSpPr>
          <p:cNvPr id="4" name="Прямоугольник 3"/>
          <p:cNvSpPr/>
          <p:nvPr/>
        </p:nvSpPr>
        <p:spPr>
          <a:xfrm>
            <a:off x="1537307" y="1641077"/>
            <a:ext cx="5173355" cy="707886"/>
          </a:xfrm>
          <a:prstGeom prst="rect">
            <a:avLst/>
          </a:prstGeom>
        </p:spPr>
        <p:txBody>
          <a:bodyPr wrap="square">
            <a:spAutoFit/>
          </a:bodyPr>
          <a:lstStyle/>
          <a:p>
            <a:pPr algn="ctr"/>
            <a:r>
              <a:rPr lang="uk-UA" sz="2000" b="1" dirty="0">
                <a:latin typeface="Comic Sans MS" panose="030F0702030302020204" pitchFamily="66" charset="0"/>
              </a:rPr>
              <a:t>Голова – Кузнєцова Аліна</a:t>
            </a:r>
          </a:p>
          <a:p>
            <a:pPr algn="ctr"/>
            <a:r>
              <a:rPr lang="uk-UA" sz="2000" b="1" dirty="0">
                <a:latin typeface="Comic Sans MS" panose="030F0702030302020204" pitchFamily="66" charset="0"/>
              </a:rPr>
              <a:t>Заступник голови  - Ковальов Андрій</a:t>
            </a:r>
          </a:p>
        </p:txBody>
      </p:sp>
      <p:grpSp>
        <p:nvGrpSpPr>
          <p:cNvPr id="5" name="Группа 4"/>
          <p:cNvGrpSpPr/>
          <p:nvPr/>
        </p:nvGrpSpPr>
        <p:grpSpPr>
          <a:xfrm>
            <a:off x="1932879" y="2848646"/>
            <a:ext cx="411298" cy="753386"/>
            <a:chOff x="-26618" y="-105136"/>
            <a:chExt cx="464620" cy="634946"/>
          </a:xfrm>
        </p:grpSpPr>
        <p:sp>
          <p:nvSpPr>
            <p:cNvPr id="45" name="Нашивка 44"/>
            <p:cNvSpPr/>
            <p:nvPr/>
          </p:nvSpPr>
          <p:spPr>
            <a:xfrm rot="5400000">
              <a:off x="-121860" y="-9894"/>
              <a:ext cx="634946" cy="444462"/>
            </a:xfrm>
            <a:prstGeom prst="chevron">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6" name="Нашивка 4"/>
            <p:cNvSpPr/>
            <p:nvPr/>
          </p:nvSpPr>
          <p:spPr>
            <a:xfrm>
              <a:off x="-6460" y="140454"/>
              <a:ext cx="444462" cy="1904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86" tIns="4286" rIns="4286" bIns="4286" numCol="1" spcCol="1270" anchor="ctr" anchorCtr="0">
              <a:noAutofit/>
            </a:bodyPr>
            <a:lstStyle/>
            <a:p>
              <a:pPr algn="ctr" defTabSz="300038">
                <a:lnSpc>
                  <a:spcPct val="90000"/>
                </a:lnSpc>
                <a:spcBef>
                  <a:spcPct val="0"/>
                </a:spcBef>
                <a:spcAft>
                  <a:spcPct val="35000"/>
                </a:spcAft>
              </a:pPr>
              <a:r>
                <a:rPr lang="uk-UA" sz="900" b="1" dirty="0">
                  <a:solidFill>
                    <a:schemeClr val="tx1"/>
                  </a:solidFill>
                  <a:latin typeface="Comic Sans MS" panose="030F0702030302020204" pitchFamily="66" charset="0"/>
                </a:rPr>
                <a:t>ННІ</a:t>
              </a:r>
            </a:p>
            <a:p>
              <a:pPr algn="ctr" defTabSz="300038">
                <a:lnSpc>
                  <a:spcPct val="90000"/>
                </a:lnSpc>
                <a:spcBef>
                  <a:spcPct val="0"/>
                </a:spcBef>
                <a:spcAft>
                  <a:spcPct val="35000"/>
                </a:spcAft>
              </a:pPr>
              <a:r>
                <a:rPr lang="uk-UA" sz="900" b="1" dirty="0">
                  <a:solidFill>
                    <a:schemeClr val="tx1"/>
                  </a:solidFill>
                  <a:latin typeface="Comic Sans MS" panose="030F0702030302020204" pitchFamily="66" charset="0"/>
                </a:rPr>
                <a:t>СПМО</a:t>
              </a:r>
              <a:endParaRPr lang="ru-RU" sz="900" b="1" dirty="0">
                <a:solidFill>
                  <a:schemeClr val="tx1"/>
                </a:solidFill>
                <a:latin typeface="Comic Sans MS" panose="030F0702030302020204" pitchFamily="66" charset="0"/>
              </a:endParaRPr>
            </a:p>
          </p:txBody>
        </p:sp>
      </p:grpSp>
      <p:grpSp>
        <p:nvGrpSpPr>
          <p:cNvPr id="6" name="Группа 5"/>
          <p:cNvGrpSpPr/>
          <p:nvPr/>
        </p:nvGrpSpPr>
        <p:grpSpPr>
          <a:xfrm>
            <a:off x="2336800" y="2748125"/>
            <a:ext cx="4257378" cy="1242627"/>
            <a:chOff x="438002" y="-72495"/>
            <a:chExt cx="4858193" cy="816871"/>
          </a:xfrm>
        </p:grpSpPr>
        <p:sp>
          <p:nvSpPr>
            <p:cNvPr id="43" name="Прямоугольник с двумя скругленными соседними углами 42"/>
            <p:cNvSpPr/>
            <p:nvPr/>
          </p:nvSpPr>
          <p:spPr>
            <a:xfrm rot="5400000">
              <a:off x="2637638" y="-2196245"/>
              <a:ext cx="412932" cy="4812204"/>
            </a:xfrm>
            <a:prstGeom prst="round2Same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4" name="Прямоугольник 43"/>
            <p:cNvSpPr/>
            <p:nvPr/>
          </p:nvSpPr>
          <p:spPr>
            <a:xfrm>
              <a:off x="504149" y="-72495"/>
              <a:ext cx="4792046" cy="81687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9352" tIns="13335" rIns="13335" bIns="13335" numCol="1" spcCol="1270" anchor="ctr" anchorCtr="0">
              <a:noAutofit/>
            </a:bodyPr>
            <a:lstStyle/>
            <a:p>
              <a:pPr marL="214313" lvl="1" indent="-214313" defTabSz="933450">
                <a:lnSpc>
                  <a:spcPct val="90000"/>
                </a:lnSpc>
                <a:spcBef>
                  <a:spcPct val="0"/>
                </a:spcBef>
                <a:spcAft>
                  <a:spcPct val="15000"/>
                </a:spcAft>
                <a:buChar char="••"/>
              </a:pPr>
              <a:r>
                <a:rPr lang="ru-RU" b="1" dirty="0">
                  <a:solidFill>
                    <a:schemeClr val="tx1"/>
                  </a:solidFill>
                  <a:latin typeface="Comic Sans MS" panose="030F0702030302020204" pitchFamily="66" charset="0"/>
                </a:rPr>
                <a:t>Чудакова Владислава</a:t>
              </a:r>
            </a:p>
            <a:p>
              <a:pPr marL="214313" lvl="1" indent="-214313" defTabSz="933450">
                <a:lnSpc>
                  <a:spcPct val="90000"/>
                </a:lnSpc>
                <a:spcBef>
                  <a:spcPct val="0"/>
                </a:spcBef>
                <a:spcAft>
                  <a:spcPct val="15000"/>
                </a:spcAft>
                <a:buChar char="••"/>
              </a:pPr>
              <a:r>
                <a:rPr lang="ru-RU" b="1" dirty="0">
                  <a:solidFill>
                    <a:schemeClr val="tx1"/>
                  </a:solidFill>
                  <a:latin typeface="Comic Sans MS" panose="030F0702030302020204" pitchFamily="66" charset="0"/>
                </a:rPr>
                <a:t>Прищак Валентина</a:t>
              </a:r>
            </a:p>
            <a:p>
              <a:pPr marL="214313" lvl="1" indent="-214313" defTabSz="933450">
                <a:lnSpc>
                  <a:spcPct val="90000"/>
                </a:lnSpc>
                <a:spcBef>
                  <a:spcPct val="0"/>
                </a:spcBef>
                <a:spcAft>
                  <a:spcPct val="15000"/>
                </a:spcAft>
                <a:buChar char="••"/>
              </a:pPr>
              <a:endParaRPr lang="ru-RU" sz="2100" b="1" dirty="0">
                <a:solidFill>
                  <a:schemeClr val="tx1"/>
                </a:solidFill>
                <a:latin typeface="Comic Sans MS" panose="030F0702030302020204" pitchFamily="66" charset="0"/>
              </a:endParaRPr>
            </a:p>
          </p:txBody>
        </p:sp>
      </p:grpSp>
      <p:grpSp>
        <p:nvGrpSpPr>
          <p:cNvPr id="7" name="Группа 6"/>
          <p:cNvGrpSpPr/>
          <p:nvPr/>
        </p:nvGrpSpPr>
        <p:grpSpPr>
          <a:xfrm>
            <a:off x="1941295" y="3417421"/>
            <a:ext cx="393454" cy="753386"/>
            <a:chOff x="-6460" y="551844"/>
            <a:chExt cx="444462" cy="634946"/>
          </a:xfrm>
        </p:grpSpPr>
        <p:sp>
          <p:nvSpPr>
            <p:cNvPr id="41" name="Нашивка 40"/>
            <p:cNvSpPr/>
            <p:nvPr/>
          </p:nvSpPr>
          <p:spPr>
            <a:xfrm rot="5400000">
              <a:off x="-101702" y="647086"/>
              <a:ext cx="634946" cy="444462"/>
            </a:xfrm>
            <a:prstGeom prst="chevron">
              <a:avLst/>
            </a:prstGeom>
          </p:spPr>
          <p:style>
            <a:lnRef idx="2">
              <a:schemeClr val="accent4">
                <a:hueOff val="1732615"/>
                <a:satOff val="-7995"/>
                <a:lumOff val="294"/>
                <a:alphaOff val="0"/>
              </a:schemeClr>
            </a:lnRef>
            <a:fillRef idx="1">
              <a:schemeClr val="accent4">
                <a:hueOff val="1732615"/>
                <a:satOff val="-7995"/>
                <a:lumOff val="294"/>
                <a:alphaOff val="0"/>
              </a:schemeClr>
            </a:fillRef>
            <a:effectRef idx="0">
              <a:schemeClr val="accent4">
                <a:hueOff val="1732615"/>
                <a:satOff val="-7995"/>
                <a:lumOff val="294"/>
                <a:alphaOff val="0"/>
              </a:schemeClr>
            </a:effectRef>
            <a:fontRef idx="minor">
              <a:schemeClr val="lt1"/>
            </a:fontRef>
          </p:style>
        </p:sp>
        <p:sp>
          <p:nvSpPr>
            <p:cNvPr id="42" name="Нашивка 8"/>
            <p:cNvSpPr/>
            <p:nvPr/>
          </p:nvSpPr>
          <p:spPr>
            <a:xfrm>
              <a:off x="-6460" y="774075"/>
              <a:ext cx="444462" cy="1904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763" tIns="4763" rIns="4763" bIns="4763" numCol="1" spcCol="1270" anchor="ctr" anchorCtr="0">
              <a:noAutofit/>
            </a:bodyPr>
            <a:lstStyle/>
            <a:p>
              <a:pPr algn="ctr" defTabSz="333375">
                <a:lnSpc>
                  <a:spcPct val="90000"/>
                </a:lnSpc>
                <a:spcBef>
                  <a:spcPct val="0"/>
                </a:spcBef>
                <a:spcAft>
                  <a:spcPct val="35000"/>
                </a:spcAft>
              </a:pPr>
              <a:r>
                <a:rPr lang="uk-UA" sz="1100" b="1" dirty="0">
                  <a:solidFill>
                    <a:schemeClr val="tx1"/>
                  </a:solidFill>
                  <a:latin typeface="Comic Sans MS" panose="030F0702030302020204" pitchFamily="66" charset="0"/>
                </a:rPr>
                <a:t>ІМЕ</a:t>
              </a:r>
              <a:endParaRPr lang="ru-RU" sz="1100" b="1" dirty="0">
                <a:solidFill>
                  <a:schemeClr val="tx1"/>
                </a:solidFill>
                <a:latin typeface="Comic Sans MS" panose="030F0702030302020204" pitchFamily="66" charset="0"/>
              </a:endParaRPr>
            </a:p>
          </p:txBody>
        </p:sp>
      </p:grpSp>
      <p:grpSp>
        <p:nvGrpSpPr>
          <p:cNvPr id="8" name="Группа 7"/>
          <p:cNvGrpSpPr/>
          <p:nvPr/>
        </p:nvGrpSpPr>
        <p:grpSpPr>
          <a:xfrm>
            <a:off x="2293315" y="3524198"/>
            <a:ext cx="4241633" cy="489700"/>
            <a:chOff x="438002" y="539706"/>
            <a:chExt cx="4853363" cy="412715"/>
          </a:xfrm>
        </p:grpSpPr>
        <p:sp>
          <p:nvSpPr>
            <p:cNvPr id="39" name="Прямоугольник с двумя скругленными соседними углами 38"/>
            <p:cNvSpPr/>
            <p:nvPr/>
          </p:nvSpPr>
          <p:spPr>
            <a:xfrm rot="5400000">
              <a:off x="2678905" y="-1660038"/>
              <a:ext cx="412715" cy="4812204"/>
            </a:xfrm>
            <a:prstGeom prst="round2SameRect">
              <a:avLst/>
            </a:prstGeom>
          </p:spPr>
          <p:style>
            <a:lnRef idx="2">
              <a:schemeClr val="accent4">
                <a:hueOff val="1732615"/>
                <a:satOff val="-7995"/>
                <a:lumOff val="29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0" name="Прямоугольник 39"/>
            <p:cNvSpPr/>
            <p:nvPr/>
          </p:nvSpPr>
          <p:spPr>
            <a:xfrm>
              <a:off x="438002" y="571992"/>
              <a:ext cx="4792057" cy="37242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9352" tIns="13335" rIns="13335" bIns="13335" numCol="1" spcCol="1270" anchor="ctr" anchorCtr="0">
              <a:noAutofit/>
            </a:bodyPr>
            <a:lstStyle/>
            <a:p>
              <a:pPr marL="214313" lvl="1" indent="-214313" defTabSz="933450">
                <a:lnSpc>
                  <a:spcPct val="90000"/>
                </a:lnSpc>
                <a:spcBef>
                  <a:spcPct val="0"/>
                </a:spcBef>
                <a:spcAft>
                  <a:spcPct val="15000"/>
                </a:spcAft>
                <a:buChar char="••"/>
              </a:pPr>
              <a:r>
                <a:rPr lang="ru-RU" sz="2100" b="1" dirty="0" smtClean="0">
                  <a:solidFill>
                    <a:schemeClr val="tx1"/>
                  </a:solidFill>
                  <a:latin typeface="Comic Sans MS" panose="030F0702030302020204" pitchFamily="66" charset="0"/>
                </a:rPr>
                <a:t>Соловйова </a:t>
              </a:r>
              <a:r>
                <a:rPr lang="ru-RU" sz="2100" b="1" dirty="0" err="1" smtClean="0">
                  <a:solidFill>
                    <a:schemeClr val="tx1"/>
                  </a:solidFill>
                  <a:latin typeface="Comic Sans MS" panose="030F0702030302020204" pitchFamily="66" charset="0"/>
                </a:rPr>
                <a:t>Аліна</a:t>
              </a:r>
              <a:endParaRPr lang="ru-RU" sz="2100" b="1" dirty="0">
                <a:solidFill>
                  <a:schemeClr val="tx1"/>
                </a:solidFill>
                <a:latin typeface="Comic Sans MS" panose="030F0702030302020204" pitchFamily="66" charset="0"/>
              </a:endParaRPr>
            </a:p>
          </p:txBody>
        </p:sp>
      </p:grpSp>
      <p:grpSp>
        <p:nvGrpSpPr>
          <p:cNvPr id="9" name="Группа 8"/>
          <p:cNvGrpSpPr/>
          <p:nvPr/>
        </p:nvGrpSpPr>
        <p:grpSpPr>
          <a:xfrm>
            <a:off x="1941801" y="4003327"/>
            <a:ext cx="393454" cy="753386"/>
            <a:chOff x="-6460" y="1100298"/>
            <a:chExt cx="444462" cy="634946"/>
          </a:xfrm>
        </p:grpSpPr>
        <p:sp>
          <p:nvSpPr>
            <p:cNvPr id="37" name="Нашивка 36"/>
            <p:cNvSpPr/>
            <p:nvPr/>
          </p:nvSpPr>
          <p:spPr>
            <a:xfrm rot="5400000">
              <a:off x="-101702" y="1195540"/>
              <a:ext cx="634946" cy="444462"/>
            </a:xfrm>
            <a:prstGeom prst="chevron">
              <a:avLst/>
            </a:prstGeom>
          </p:spPr>
          <p:style>
            <a:lnRef idx="2">
              <a:schemeClr val="accent4">
                <a:hueOff val="3465231"/>
                <a:satOff val="-15989"/>
                <a:lumOff val="588"/>
                <a:alphaOff val="0"/>
              </a:schemeClr>
            </a:lnRef>
            <a:fillRef idx="1">
              <a:schemeClr val="accent4">
                <a:hueOff val="3465231"/>
                <a:satOff val="-15989"/>
                <a:lumOff val="588"/>
                <a:alphaOff val="0"/>
              </a:schemeClr>
            </a:fillRef>
            <a:effectRef idx="0">
              <a:schemeClr val="accent4">
                <a:hueOff val="3465231"/>
                <a:satOff val="-15989"/>
                <a:lumOff val="588"/>
                <a:alphaOff val="0"/>
              </a:schemeClr>
            </a:effectRef>
            <a:fontRef idx="minor">
              <a:schemeClr val="lt1"/>
            </a:fontRef>
          </p:style>
        </p:sp>
        <p:sp>
          <p:nvSpPr>
            <p:cNvPr id="38" name="Нашивка 12"/>
            <p:cNvSpPr/>
            <p:nvPr/>
          </p:nvSpPr>
          <p:spPr>
            <a:xfrm>
              <a:off x="-6460" y="1322529"/>
              <a:ext cx="444462" cy="1904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 tIns="3810" rIns="3810" bIns="3810" numCol="1" spcCol="1270" anchor="ctr" anchorCtr="0">
              <a:noAutofit/>
            </a:bodyPr>
            <a:lstStyle/>
            <a:p>
              <a:pPr algn="ctr" defTabSz="266700">
                <a:lnSpc>
                  <a:spcPct val="90000"/>
                </a:lnSpc>
                <a:spcBef>
                  <a:spcPct val="0"/>
                </a:spcBef>
                <a:spcAft>
                  <a:spcPct val="35000"/>
                </a:spcAft>
              </a:pPr>
              <a:r>
                <a:rPr lang="uk-UA" sz="1100" b="1" dirty="0" smtClean="0">
                  <a:solidFill>
                    <a:schemeClr val="tx1"/>
                  </a:solidFill>
                  <a:latin typeface="Comic Sans MS" panose="030F0702030302020204" pitchFamily="66" charset="0"/>
                </a:rPr>
                <a:t>ФІЛ ФАК</a:t>
              </a:r>
              <a:endParaRPr lang="uk-UA" sz="1100" b="1" dirty="0">
                <a:solidFill>
                  <a:schemeClr val="tx1"/>
                </a:solidFill>
                <a:latin typeface="Comic Sans MS" panose="030F0702030302020204" pitchFamily="66" charset="0"/>
              </a:endParaRPr>
            </a:p>
          </p:txBody>
        </p:sp>
      </p:grpSp>
      <p:grpSp>
        <p:nvGrpSpPr>
          <p:cNvPr id="10" name="Группа 9"/>
          <p:cNvGrpSpPr/>
          <p:nvPr/>
        </p:nvGrpSpPr>
        <p:grpSpPr>
          <a:xfrm>
            <a:off x="2340310" y="4094638"/>
            <a:ext cx="4216716" cy="489700"/>
            <a:chOff x="425081" y="1093390"/>
            <a:chExt cx="4838046" cy="412715"/>
          </a:xfrm>
        </p:grpSpPr>
        <p:sp>
          <p:nvSpPr>
            <p:cNvPr id="35" name="Прямоугольник с двумя скругленными соседними углами 34"/>
            <p:cNvSpPr/>
            <p:nvPr/>
          </p:nvSpPr>
          <p:spPr>
            <a:xfrm rot="5400000">
              <a:off x="2637746" y="-1119275"/>
              <a:ext cx="412715" cy="4838046"/>
            </a:xfrm>
            <a:prstGeom prst="round2SameRect">
              <a:avLst/>
            </a:prstGeom>
          </p:spPr>
          <p:style>
            <a:lnRef idx="2">
              <a:schemeClr val="accent4">
                <a:hueOff val="3465231"/>
                <a:satOff val="-15989"/>
                <a:lumOff val="58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6" name="Прямоугольник 35"/>
            <p:cNvSpPr/>
            <p:nvPr/>
          </p:nvSpPr>
          <p:spPr>
            <a:xfrm>
              <a:off x="425081" y="1113537"/>
              <a:ext cx="4817899" cy="37242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9352" tIns="13335" rIns="13335" bIns="13335" numCol="1" spcCol="1270" anchor="ctr" anchorCtr="0">
              <a:noAutofit/>
            </a:bodyPr>
            <a:lstStyle/>
            <a:p>
              <a:pPr marL="214313" lvl="1" indent="-214313" defTabSz="933450">
                <a:lnSpc>
                  <a:spcPct val="90000"/>
                </a:lnSpc>
                <a:spcBef>
                  <a:spcPct val="0"/>
                </a:spcBef>
                <a:spcAft>
                  <a:spcPct val="15000"/>
                </a:spcAft>
                <a:buChar char="••"/>
              </a:pPr>
              <a:r>
                <a:rPr lang="uk-UA" sz="2100" b="1" dirty="0">
                  <a:solidFill>
                    <a:schemeClr val="tx1"/>
                  </a:solidFill>
                  <a:latin typeface="Comic Sans MS" panose="030F0702030302020204" pitchFamily="66" charset="0"/>
                </a:rPr>
                <a:t>Касаджи Світлана</a:t>
              </a:r>
              <a:endParaRPr lang="ru-RU" sz="2100" b="1" dirty="0">
                <a:solidFill>
                  <a:schemeClr val="tx1"/>
                </a:solidFill>
                <a:latin typeface="Comic Sans MS" panose="030F0702030302020204" pitchFamily="66" charset="0"/>
              </a:endParaRPr>
            </a:p>
          </p:txBody>
        </p:sp>
      </p:grpSp>
      <p:grpSp>
        <p:nvGrpSpPr>
          <p:cNvPr id="11" name="Группа 10"/>
          <p:cNvGrpSpPr/>
          <p:nvPr/>
        </p:nvGrpSpPr>
        <p:grpSpPr>
          <a:xfrm>
            <a:off x="1942340" y="4550424"/>
            <a:ext cx="393454" cy="753386"/>
            <a:chOff x="-6460" y="1648752"/>
            <a:chExt cx="444462" cy="634946"/>
          </a:xfrm>
        </p:grpSpPr>
        <p:sp>
          <p:nvSpPr>
            <p:cNvPr id="33" name="Нашивка 32"/>
            <p:cNvSpPr/>
            <p:nvPr/>
          </p:nvSpPr>
          <p:spPr>
            <a:xfrm rot="5400000">
              <a:off x="-101702" y="1743994"/>
              <a:ext cx="634946" cy="444462"/>
            </a:xfrm>
            <a:prstGeom prst="chevron">
              <a:avLst/>
            </a:prstGeom>
          </p:spPr>
          <p:style>
            <a:lnRef idx="2">
              <a:schemeClr val="accent4">
                <a:hueOff val="5197846"/>
                <a:satOff val="-23984"/>
                <a:lumOff val="883"/>
                <a:alphaOff val="0"/>
              </a:schemeClr>
            </a:lnRef>
            <a:fillRef idx="1">
              <a:schemeClr val="accent4">
                <a:hueOff val="5197846"/>
                <a:satOff val="-23984"/>
                <a:lumOff val="883"/>
                <a:alphaOff val="0"/>
              </a:schemeClr>
            </a:fillRef>
            <a:effectRef idx="0">
              <a:schemeClr val="accent4">
                <a:hueOff val="5197846"/>
                <a:satOff val="-23984"/>
                <a:lumOff val="883"/>
                <a:alphaOff val="0"/>
              </a:schemeClr>
            </a:effectRef>
            <a:fontRef idx="minor">
              <a:schemeClr val="lt1"/>
            </a:fontRef>
          </p:style>
        </p:sp>
        <p:sp>
          <p:nvSpPr>
            <p:cNvPr id="34" name="Нашивка 16"/>
            <p:cNvSpPr/>
            <p:nvPr/>
          </p:nvSpPr>
          <p:spPr>
            <a:xfrm>
              <a:off x="-6460" y="1870983"/>
              <a:ext cx="444462" cy="1904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86" tIns="4286" rIns="4286" bIns="4286" numCol="1" spcCol="1270" anchor="ctr" anchorCtr="0">
              <a:noAutofit/>
            </a:bodyPr>
            <a:lstStyle/>
            <a:p>
              <a:pPr algn="ctr" defTabSz="300038">
                <a:lnSpc>
                  <a:spcPct val="90000"/>
                </a:lnSpc>
                <a:spcBef>
                  <a:spcPct val="0"/>
                </a:spcBef>
                <a:spcAft>
                  <a:spcPct val="35000"/>
                </a:spcAft>
              </a:pPr>
              <a:r>
                <a:rPr lang="uk-UA" sz="1100" b="1" dirty="0">
                  <a:solidFill>
                    <a:schemeClr val="tx1"/>
                  </a:solidFill>
                  <a:latin typeface="Comic Sans MS" panose="030F0702030302020204" pitchFamily="66" charset="0"/>
                </a:rPr>
                <a:t>ПГ</a:t>
              </a:r>
              <a:endParaRPr lang="ru-RU" sz="1100" b="1" dirty="0">
                <a:solidFill>
                  <a:schemeClr val="tx1"/>
                </a:solidFill>
                <a:latin typeface="Comic Sans MS" panose="030F0702030302020204" pitchFamily="66" charset="0"/>
              </a:endParaRPr>
            </a:p>
          </p:txBody>
        </p:sp>
      </p:grpSp>
      <p:grpSp>
        <p:nvGrpSpPr>
          <p:cNvPr id="12" name="Группа 11"/>
          <p:cNvGrpSpPr/>
          <p:nvPr/>
        </p:nvGrpSpPr>
        <p:grpSpPr>
          <a:xfrm>
            <a:off x="2335886" y="4648946"/>
            <a:ext cx="4216716" cy="489700"/>
            <a:chOff x="438002" y="1648752"/>
            <a:chExt cx="4812204" cy="412715"/>
          </a:xfrm>
        </p:grpSpPr>
        <p:sp>
          <p:nvSpPr>
            <p:cNvPr id="31" name="Прямоугольник с двумя скругленными соседними углами 30"/>
            <p:cNvSpPr/>
            <p:nvPr/>
          </p:nvSpPr>
          <p:spPr>
            <a:xfrm rot="5400000">
              <a:off x="2637746" y="-550992"/>
              <a:ext cx="412715" cy="4812204"/>
            </a:xfrm>
            <a:prstGeom prst="round2SameRect">
              <a:avLst/>
            </a:prstGeom>
          </p:spPr>
          <p:style>
            <a:lnRef idx="2">
              <a:schemeClr val="accent4">
                <a:hueOff val="5197846"/>
                <a:satOff val="-23984"/>
                <a:lumOff val="88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2" name="Прямоугольник 31"/>
            <p:cNvSpPr/>
            <p:nvPr/>
          </p:nvSpPr>
          <p:spPr>
            <a:xfrm>
              <a:off x="438002" y="1668899"/>
              <a:ext cx="4792057" cy="37242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9352" tIns="13335" rIns="13335" bIns="13335" numCol="1" spcCol="1270" anchor="ctr" anchorCtr="0">
              <a:noAutofit/>
            </a:bodyPr>
            <a:lstStyle/>
            <a:p>
              <a:pPr marL="214313" lvl="1" indent="-214313" defTabSz="933450">
                <a:lnSpc>
                  <a:spcPct val="90000"/>
                </a:lnSpc>
                <a:spcBef>
                  <a:spcPct val="0"/>
                </a:spcBef>
                <a:spcAft>
                  <a:spcPct val="15000"/>
                </a:spcAft>
                <a:buChar char="••"/>
              </a:pPr>
              <a:r>
                <a:rPr lang="ru-RU" sz="2100" b="1" dirty="0">
                  <a:solidFill>
                    <a:schemeClr val="tx1"/>
                  </a:solidFill>
                  <a:latin typeface="Comic Sans MS" panose="030F0702030302020204" pitchFamily="66" charset="0"/>
                </a:rPr>
                <a:t>Головата Яна</a:t>
              </a:r>
            </a:p>
          </p:txBody>
        </p:sp>
      </p:grpSp>
      <p:grpSp>
        <p:nvGrpSpPr>
          <p:cNvPr id="13" name="Группа 12"/>
          <p:cNvGrpSpPr/>
          <p:nvPr/>
        </p:nvGrpSpPr>
        <p:grpSpPr>
          <a:xfrm>
            <a:off x="1934913" y="5102478"/>
            <a:ext cx="393454" cy="753386"/>
            <a:chOff x="-6460" y="2197205"/>
            <a:chExt cx="444462" cy="634946"/>
          </a:xfrm>
        </p:grpSpPr>
        <p:sp>
          <p:nvSpPr>
            <p:cNvPr id="29" name="Нашивка 28"/>
            <p:cNvSpPr/>
            <p:nvPr/>
          </p:nvSpPr>
          <p:spPr>
            <a:xfrm rot="5400000">
              <a:off x="-101702" y="2292447"/>
              <a:ext cx="634946" cy="444462"/>
            </a:xfrm>
            <a:prstGeom prst="chevron">
              <a:avLst/>
            </a:prstGeom>
          </p:spPr>
          <p:style>
            <a:lnRef idx="2">
              <a:schemeClr val="accent4">
                <a:hueOff val="6930461"/>
                <a:satOff val="-31979"/>
                <a:lumOff val="1177"/>
                <a:alphaOff val="0"/>
              </a:schemeClr>
            </a:lnRef>
            <a:fillRef idx="1">
              <a:schemeClr val="accent4">
                <a:hueOff val="6930461"/>
                <a:satOff val="-31979"/>
                <a:lumOff val="1177"/>
                <a:alphaOff val="0"/>
              </a:schemeClr>
            </a:fillRef>
            <a:effectRef idx="0">
              <a:schemeClr val="accent4">
                <a:hueOff val="6930461"/>
                <a:satOff val="-31979"/>
                <a:lumOff val="1177"/>
                <a:alphaOff val="0"/>
              </a:schemeClr>
            </a:effectRef>
            <a:fontRef idx="minor">
              <a:schemeClr val="lt1"/>
            </a:fontRef>
          </p:style>
        </p:sp>
        <p:sp>
          <p:nvSpPr>
            <p:cNvPr id="30" name="Нашивка 20"/>
            <p:cNvSpPr/>
            <p:nvPr/>
          </p:nvSpPr>
          <p:spPr>
            <a:xfrm>
              <a:off x="-6460" y="2419436"/>
              <a:ext cx="444462" cy="1904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86" tIns="4286" rIns="4286" bIns="4286" numCol="1" spcCol="1270" anchor="ctr" anchorCtr="0">
              <a:noAutofit/>
            </a:bodyPr>
            <a:lstStyle/>
            <a:p>
              <a:pPr algn="ctr" defTabSz="300038">
                <a:lnSpc>
                  <a:spcPct val="90000"/>
                </a:lnSpc>
                <a:spcBef>
                  <a:spcPct val="0"/>
                </a:spcBef>
                <a:spcAft>
                  <a:spcPct val="35000"/>
                </a:spcAft>
              </a:pPr>
              <a:r>
                <a:rPr lang="uk-UA" sz="1100" b="1" dirty="0">
                  <a:solidFill>
                    <a:schemeClr val="tx1"/>
                  </a:solidFill>
                  <a:latin typeface="Comic Sans MS" panose="030F0702030302020204" pitchFamily="66" charset="0"/>
                </a:rPr>
                <a:t>ХБ</a:t>
              </a:r>
              <a:endParaRPr lang="ru-RU" sz="1100" b="1" dirty="0">
                <a:solidFill>
                  <a:schemeClr val="tx1"/>
                </a:solidFill>
                <a:latin typeface="Comic Sans MS" panose="030F0702030302020204" pitchFamily="66" charset="0"/>
              </a:endParaRPr>
            </a:p>
          </p:txBody>
        </p:sp>
      </p:grpSp>
      <p:grpSp>
        <p:nvGrpSpPr>
          <p:cNvPr id="14" name="Группа 13"/>
          <p:cNvGrpSpPr/>
          <p:nvPr/>
        </p:nvGrpSpPr>
        <p:grpSpPr>
          <a:xfrm>
            <a:off x="2325125" y="5184058"/>
            <a:ext cx="4199081" cy="489700"/>
            <a:chOff x="438002" y="2197206"/>
            <a:chExt cx="4812204" cy="412715"/>
          </a:xfrm>
        </p:grpSpPr>
        <p:sp>
          <p:nvSpPr>
            <p:cNvPr id="27" name="Прямоугольник с двумя скругленными соседними углами 26"/>
            <p:cNvSpPr/>
            <p:nvPr/>
          </p:nvSpPr>
          <p:spPr>
            <a:xfrm rot="5400000">
              <a:off x="2637746" y="-2538"/>
              <a:ext cx="412715" cy="4812204"/>
            </a:xfrm>
            <a:prstGeom prst="round2SameRect">
              <a:avLst/>
            </a:prstGeom>
          </p:spPr>
          <p:style>
            <a:lnRef idx="2">
              <a:schemeClr val="accent4">
                <a:hueOff val="6930461"/>
                <a:satOff val="-31979"/>
                <a:lumOff val="11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8" name="Прямоугольник 27"/>
            <p:cNvSpPr/>
            <p:nvPr/>
          </p:nvSpPr>
          <p:spPr>
            <a:xfrm>
              <a:off x="438002" y="2217354"/>
              <a:ext cx="4792057" cy="37242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9352" tIns="13335" rIns="13335" bIns="13335" numCol="1" spcCol="1270" anchor="ctr" anchorCtr="0">
              <a:noAutofit/>
            </a:bodyPr>
            <a:lstStyle/>
            <a:p>
              <a:pPr marL="214313" lvl="1" indent="-214313" defTabSz="933450">
                <a:lnSpc>
                  <a:spcPct val="90000"/>
                </a:lnSpc>
                <a:spcBef>
                  <a:spcPct val="0"/>
                </a:spcBef>
                <a:spcAft>
                  <a:spcPct val="15000"/>
                </a:spcAft>
                <a:buChar char="••"/>
              </a:pPr>
              <a:r>
                <a:rPr lang="uk-UA" sz="2100" b="1" dirty="0" smtClean="0">
                  <a:solidFill>
                    <a:schemeClr val="tx1"/>
                  </a:solidFill>
                  <a:latin typeface="Comic Sans MS" panose="030F0702030302020204" pitchFamily="66" charset="0"/>
                </a:rPr>
                <a:t>Фурда Валерія </a:t>
              </a:r>
              <a:endParaRPr lang="ru-RU" sz="2100" b="1" dirty="0">
                <a:solidFill>
                  <a:schemeClr val="tx1"/>
                </a:solidFill>
                <a:latin typeface="Comic Sans MS" panose="030F0702030302020204" pitchFamily="66" charset="0"/>
              </a:endParaRPr>
            </a:p>
          </p:txBody>
        </p:sp>
      </p:grpSp>
      <p:sp>
        <p:nvSpPr>
          <p:cNvPr id="20" name="Прямоугольник 19"/>
          <p:cNvSpPr/>
          <p:nvPr/>
        </p:nvSpPr>
        <p:spPr>
          <a:xfrm>
            <a:off x="2714301" y="4987018"/>
            <a:ext cx="4242102" cy="4418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9352" tIns="13335" rIns="13335" bIns="13335" numCol="1" spcCol="1270" anchor="ctr" anchorCtr="0">
            <a:noAutofit/>
          </a:bodyPr>
          <a:lstStyle/>
          <a:p>
            <a:pPr marL="0" lvl="1" defTabSz="933450">
              <a:lnSpc>
                <a:spcPct val="90000"/>
              </a:lnSpc>
              <a:spcBef>
                <a:spcPct val="0"/>
              </a:spcBef>
              <a:spcAft>
                <a:spcPct val="15000"/>
              </a:spcAft>
            </a:pPr>
            <a:endParaRPr lang="ru-RU" sz="2100" b="1" dirty="0">
              <a:solidFill>
                <a:schemeClr val="tx1"/>
              </a:solidFill>
              <a:latin typeface="Comic Sans MS" panose="030F0702030302020204" pitchFamily="66" charset="0"/>
            </a:endParaRPr>
          </a:p>
        </p:txBody>
      </p:sp>
      <p:pic>
        <p:nvPicPr>
          <p:cNvPr id="47" name="Рисунок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031030" y="2745030"/>
            <a:ext cx="6857998" cy="1367942"/>
          </a:xfrm>
          <a:prstGeom prst="rect">
            <a:avLst/>
          </a:prstGeom>
        </p:spPr>
      </p:pic>
    </p:spTree>
    <p:extLst>
      <p:ext uri="{BB962C8B-B14F-4D97-AF65-F5344CB8AC3E}">
        <p14:creationId xmlns:p14="http://schemas.microsoft.com/office/powerpoint/2010/main" val="16878287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2990" y="23932"/>
            <a:ext cx="7886700" cy="1325563"/>
          </a:xfrm>
        </p:spPr>
        <p:txBody>
          <a:bodyPr>
            <a:normAutofit/>
          </a:bodyPr>
          <a:lstStyle/>
          <a:p>
            <a:r>
              <a:rPr lang="ru-RU" sz="2400" b="1" dirty="0" smtClean="0">
                <a:solidFill>
                  <a:schemeClr val="accent1"/>
                </a:solidFill>
                <a:effectLst>
                  <a:outerShdw blurRad="38100" dist="38100" dir="2700000" algn="tl">
                    <a:srgbClr val="000000">
                      <a:alpha val="43137"/>
                    </a:srgbClr>
                  </a:outerShdw>
                </a:effectLst>
                <a:latin typeface="+mn-lt"/>
              </a:rPr>
              <a:t>Участь студентсько</a:t>
            </a:r>
            <a:r>
              <a:rPr lang="uk-UA" sz="2400" b="1" dirty="0" smtClean="0">
                <a:solidFill>
                  <a:schemeClr val="accent1"/>
                </a:solidFill>
                <a:effectLst>
                  <a:outerShdw blurRad="38100" dist="38100" dir="2700000" algn="tl">
                    <a:srgbClr val="000000">
                      <a:alpha val="43137"/>
                    </a:srgbClr>
                  </a:outerShdw>
                </a:effectLst>
                <a:latin typeface="+mn-lt"/>
              </a:rPr>
              <a:t>ї</a:t>
            </a:r>
            <a:r>
              <a:rPr lang="ru-RU" sz="2400" b="1" dirty="0" smtClean="0">
                <a:solidFill>
                  <a:schemeClr val="accent1"/>
                </a:solidFill>
                <a:effectLst>
                  <a:outerShdw blurRad="38100" dist="38100" dir="2700000" algn="tl">
                    <a:srgbClr val="000000">
                      <a:alpha val="43137"/>
                    </a:srgbClr>
                  </a:outerShdw>
                </a:effectLst>
                <a:latin typeface="+mn-lt"/>
              </a:rPr>
              <a:t> ради у щорічному арт-фестивалі соціального мистецтва «Том Сойєр Фест» онлайн</a:t>
            </a:r>
            <a:endParaRPr lang="ru-RU" sz="2400" b="1" dirty="0">
              <a:solidFill>
                <a:schemeClr val="accent1"/>
              </a:solidFill>
              <a:effectLst>
                <a:outerShdw blurRad="38100" dist="38100" dir="2700000" algn="tl">
                  <a:srgbClr val="000000">
                    <a:alpha val="43137"/>
                  </a:srgbClr>
                </a:outerShdw>
              </a:effectLst>
              <a:latin typeface="+mn-lt"/>
            </a:endParaRPr>
          </a:p>
        </p:txBody>
      </p:sp>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0332" y="1035596"/>
            <a:ext cx="4011036" cy="5679344"/>
          </a:xfrm>
        </p:spPr>
      </p:pic>
      <p:pic>
        <p:nvPicPr>
          <p:cNvPr id="5" name="Рисунок 4"/>
          <p:cNvPicPr>
            <a:picLocks noChangeAspect="1"/>
          </p:cNvPicPr>
          <p:nvPr/>
        </p:nvPicPr>
        <p:blipFill>
          <a:blip r:embed="rId3"/>
          <a:stretch>
            <a:fillRect/>
          </a:stretch>
        </p:blipFill>
        <p:spPr>
          <a:xfrm>
            <a:off x="7778378" y="0"/>
            <a:ext cx="1365622" cy="6840305"/>
          </a:xfrm>
          <a:prstGeom prst="rect">
            <a:avLst/>
          </a:prstGeom>
        </p:spPr>
      </p:pic>
    </p:spTree>
    <p:extLst>
      <p:ext uri="{BB962C8B-B14F-4D97-AF65-F5344CB8AC3E}">
        <p14:creationId xmlns:p14="http://schemas.microsoft.com/office/powerpoint/2010/main" val="3330272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6638" y="0"/>
            <a:ext cx="7886700" cy="1325563"/>
          </a:xfrm>
        </p:spPr>
        <p:txBody>
          <a:bodyPr>
            <a:normAutofit/>
          </a:bodyPr>
          <a:lstStyle/>
          <a:p>
            <a:r>
              <a:rPr lang="ru-RU" sz="2400" b="1" dirty="0">
                <a:ln w="0"/>
                <a:solidFill>
                  <a:schemeClr val="accent1"/>
                </a:solidFill>
                <a:effectLst>
                  <a:outerShdw blurRad="38100" dist="19050" dir="2700000" algn="tl" rotWithShape="0">
                    <a:schemeClr val="dk1">
                      <a:alpha val="40000"/>
                    </a:schemeClr>
                  </a:outerShdw>
                </a:effectLst>
                <a:latin typeface="+mn-lt"/>
              </a:rPr>
              <a:t>27.04.2020 – традиційна зустріч ректора університету Солоненка А.М. і представників ректорату зі студентським активом. </a:t>
            </a:r>
          </a:p>
        </p:txBody>
      </p:sp>
      <p:pic>
        <p:nvPicPr>
          <p:cNvPr id="5" name="Объект 4"/>
          <p:cNvPicPr>
            <a:picLocks noGrp="1" noChangeAspect="1"/>
          </p:cNvPicPr>
          <p:nvPr>
            <p:ph idx="1"/>
          </p:nvPr>
        </p:nvPicPr>
        <p:blipFill>
          <a:blip r:embed="rId2"/>
          <a:stretch>
            <a:fillRect/>
          </a:stretch>
        </p:blipFill>
        <p:spPr>
          <a:xfrm>
            <a:off x="1560127" y="1158425"/>
            <a:ext cx="5113628" cy="5646443"/>
          </a:xfrm>
          <a:prstGeom prst="rect">
            <a:avLst/>
          </a:prstGeom>
        </p:spPr>
      </p:pic>
      <p:pic>
        <p:nvPicPr>
          <p:cNvPr id="4" name="Рисунок 3"/>
          <p:cNvPicPr>
            <a:picLocks noChangeAspect="1"/>
          </p:cNvPicPr>
          <p:nvPr/>
        </p:nvPicPr>
        <p:blipFill>
          <a:blip r:embed="rId3"/>
          <a:stretch>
            <a:fillRect/>
          </a:stretch>
        </p:blipFill>
        <p:spPr>
          <a:xfrm>
            <a:off x="7778378" y="0"/>
            <a:ext cx="1365622" cy="6840305"/>
          </a:xfrm>
          <a:prstGeom prst="rect">
            <a:avLst/>
          </a:prstGeom>
        </p:spPr>
      </p:pic>
    </p:spTree>
    <p:extLst>
      <p:ext uri="{BB962C8B-B14F-4D97-AF65-F5344CB8AC3E}">
        <p14:creationId xmlns:p14="http://schemas.microsoft.com/office/powerpoint/2010/main" val="2808191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0164" y="0"/>
            <a:ext cx="7886700" cy="1325563"/>
          </a:xfrm>
        </p:spPr>
        <p:txBody>
          <a:bodyPr>
            <a:normAutofit/>
          </a:bodyPr>
          <a:lstStyle/>
          <a:p>
            <a:r>
              <a:rPr lang="ru-RU" sz="2400" b="1" dirty="0" smtClean="0">
                <a:solidFill>
                  <a:schemeClr val="accent1"/>
                </a:solidFill>
                <a:effectLst>
                  <a:outerShdw blurRad="38100" dist="38100" dir="2700000" algn="tl">
                    <a:srgbClr val="000000">
                      <a:alpha val="43137"/>
                    </a:srgbClr>
                  </a:outerShdw>
                </a:effectLst>
                <a:latin typeface="+mn-lt"/>
              </a:rPr>
              <a:t>08.05.2020 - Організаторка </a:t>
            </a:r>
            <a:r>
              <a:rPr lang="ru-RU" sz="2400" b="1" dirty="0">
                <a:solidFill>
                  <a:schemeClr val="accent1"/>
                </a:solidFill>
                <a:effectLst>
                  <a:outerShdw blurRad="38100" dist="38100" dir="2700000" algn="tl">
                    <a:srgbClr val="000000">
                      <a:alpha val="43137"/>
                    </a:srgbClr>
                  </a:outerShdw>
                </a:effectLst>
                <a:latin typeface="+mn-lt"/>
              </a:rPr>
              <a:t>літературної акції «Поезія Перемоги».</a:t>
            </a:r>
          </a:p>
        </p:txBody>
      </p:sp>
      <p:pic>
        <p:nvPicPr>
          <p:cNvPr id="5" name="Объект 4"/>
          <p:cNvPicPr>
            <a:picLocks noGrp="1" noChangeAspect="1"/>
          </p:cNvPicPr>
          <p:nvPr>
            <p:ph idx="1"/>
          </p:nvPr>
        </p:nvPicPr>
        <p:blipFill>
          <a:blip r:embed="rId2"/>
          <a:stretch>
            <a:fillRect/>
          </a:stretch>
        </p:blipFill>
        <p:spPr>
          <a:xfrm>
            <a:off x="95863" y="1325563"/>
            <a:ext cx="7682515" cy="4570002"/>
          </a:xfrm>
          <a:prstGeom prst="rect">
            <a:avLst/>
          </a:prstGeom>
        </p:spPr>
      </p:pic>
      <p:pic>
        <p:nvPicPr>
          <p:cNvPr id="4" name="Рисунок 3"/>
          <p:cNvPicPr>
            <a:picLocks noChangeAspect="1"/>
          </p:cNvPicPr>
          <p:nvPr/>
        </p:nvPicPr>
        <p:blipFill>
          <a:blip r:embed="rId3"/>
          <a:stretch>
            <a:fillRect/>
          </a:stretch>
        </p:blipFill>
        <p:spPr>
          <a:xfrm>
            <a:off x="7778378" y="0"/>
            <a:ext cx="1365622" cy="6840305"/>
          </a:xfrm>
          <a:prstGeom prst="rect">
            <a:avLst/>
          </a:prstGeom>
        </p:spPr>
      </p:pic>
    </p:spTree>
    <p:extLst>
      <p:ext uri="{BB962C8B-B14F-4D97-AF65-F5344CB8AC3E}">
        <p14:creationId xmlns:p14="http://schemas.microsoft.com/office/powerpoint/2010/main" val="242282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87" y="283239"/>
            <a:ext cx="7886700" cy="1325563"/>
          </a:xfrm>
        </p:spPr>
        <p:txBody>
          <a:bodyPr>
            <a:noAutofit/>
          </a:bodyPr>
          <a:lstStyle/>
          <a:p>
            <a:r>
              <a:rPr lang="ru-RU" sz="2400" b="1" dirty="0">
                <a:solidFill>
                  <a:schemeClr val="accent1"/>
                </a:solidFill>
                <a:effectLst>
                  <a:outerShdw blurRad="38100" dist="38100" dir="2700000" algn="tl">
                    <a:srgbClr val="000000">
                      <a:alpha val="43137"/>
                    </a:srgbClr>
                  </a:outerShdw>
                </a:effectLst>
                <a:latin typeface="+mn-lt"/>
              </a:rPr>
              <a:t>07.05.2020 – участь членів СР у онлайн-концерті «Шляхами перемоги», присвяченому святкуванню Дню Перемоги над нацизмом у Другій Світовій війні.</a:t>
            </a:r>
            <a:br>
              <a:rPr lang="ru-RU" sz="2400" b="1" dirty="0">
                <a:solidFill>
                  <a:schemeClr val="accent1"/>
                </a:solidFill>
                <a:effectLst>
                  <a:outerShdw blurRad="38100" dist="38100" dir="2700000" algn="tl">
                    <a:srgbClr val="000000">
                      <a:alpha val="43137"/>
                    </a:srgbClr>
                  </a:outerShdw>
                </a:effectLst>
                <a:latin typeface="+mn-lt"/>
              </a:rPr>
            </a:br>
            <a:endParaRPr lang="ru-RU" sz="2400" b="1" dirty="0">
              <a:solidFill>
                <a:schemeClr val="accent1"/>
              </a:solidFill>
              <a:effectLst>
                <a:outerShdw blurRad="38100" dist="38100" dir="2700000" algn="tl">
                  <a:srgbClr val="000000">
                    <a:alpha val="43137"/>
                  </a:srgbClr>
                </a:outerShdw>
              </a:effectLst>
              <a:latin typeface="+mn-lt"/>
            </a:endParaRPr>
          </a:p>
        </p:txBody>
      </p:sp>
      <p:pic>
        <p:nvPicPr>
          <p:cNvPr id="5" name="Объект 4"/>
          <p:cNvPicPr>
            <a:picLocks noGrp="1" noChangeAspect="1"/>
          </p:cNvPicPr>
          <p:nvPr>
            <p:ph idx="1"/>
          </p:nvPr>
        </p:nvPicPr>
        <p:blipFill>
          <a:blip r:embed="rId2"/>
          <a:stretch>
            <a:fillRect/>
          </a:stretch>
        </p:blipFill>
        <p:spPr>
          <a:xfrm>
            <a:off x="96387" y="1998451"/>
            <a:ext cx="7886700" cy="3896504"/>
          </a:xfrm>
          <a:prstGeom prst="rect">
            <a:avLst/>
          </a:prstGeom>
        </p:spPr>
      </p:pic>
      <p:pic>
        <p:nvPicPr>
          <p:cNvPr id="4" name="Рисунок 3"/>
          <p:cNvPicPr>
            <a:picLocks noChangeAspect="1"/>
          </p:cNvPicPr>
          <p:nvPr/>
        </p:nvPicPr>
        <p:blipFill>
          <a:blip r:embed="rId3"/>
          <a:stretch>
            <a:fillRect/>
          </a:stretch>
        </p:blipFill>
        <p:spPr>
          <a:xfrm>
            <a:off x="7778378" y="17695"/>
            <a:ext cx="1365622" cy="6840305"/>
          </a:xfrm>
          <a:prstGeom prst="rect">
            <a:avLst/>
          </a:prstGeom>
        </p:spPr>
      </p:pic>
    </p:spTree>
    <p:extLst>
      <p:ext uri="{BB962C8B-B14F-4D97-AF65-F5344CB8AC3E}">
        <p14:creationId xmlns:p14="http://schemas.microsoft.com/office/powerpoint/2010/main" val="449060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035" y="250031"/>
            <a:ext cx="7886700" cy="1325563"/>
          </a:xfrm>
        </p:spPr>
        <p:txBody>
          <a:bodyPr>
            <a:normAutofit fontScale="90000"/>
          </a:bodyPr>
          <a:lstStyle/>
          <a:p>
            <a:r>
              <a:rPr lang="ru-RU" sz="2700" b="1" dirty="0">
                <a:solidFill>
                  <a:schemeClr val="accent1"/>
                </a:solidFill>
                <a:effectLst>
                  <a:outerShdw blurRad="38100" dist="38100" dir="2700000" algn="tl">
                    <a:srgbClr val="000000">
                      <a:alpha val="43137"/>
                    </a:srgbClr>
                  </a:outerShdw>
                </a:effectLst>
                <a:latin typeface="+mn-lt"/>
              </a:rPr>
              <a:t>Участь членів СР у святковому челенджі «Нащадки переможців», присвяченому 75-річчю перемоги у Другій світовій війні.</a:t>
            </a:r>
            <a:r>
              <a:rPr lang="ru-RU" dirty="0"/>
              <a:t/>
            </a:r>
            <a:br>
              <a:rPr lang="ru-RU" dirty="0"/>
            </a:br>
            <a:endParaRPr lang="ru-RU" dirty="0"/>
          </a:p>
        </p:txBody>
      </p:sp>
      <p:pic>
        <p:nvPicPr>
          <p:cNvPr id="5" name="Объект 4"/>
          <p:cNvPicPr>
            <a:picLocks noGrp="1" noChangeAspect="1"/>
          </p:cNvPicPr>
          <p:nvPr>
            <p:ph idx="1"/>
          </p:nvPr>
        </p:nvPicPr>
        <p:blipFill>
          <a:blip r:embed="rId2"/>
          <a:stretch>
            <a:fillRect/>
          </a:stretch>
        </p:blipFill>
        <p:spPr>
          <a:xfrm>
            <a:off x="779661" y="1326606"/>
            <a:ext cx="6453652" cy="5334452"/>
          </a:xfrm>
          <a:prstGeom prst="rect">
            <a:avLst/>
          </a:prstGeom>
        </p:spPr>
      </p:pic>
      <p:pic>
        <p:nvPicPr>
          <p:cNvPr id="4" name="Рисунок 3"/>
          <p:cNvPicPr>
            <a:picLocks noChangeAspect="1"/>
          </p:cNvPicPr>
          <p:nvPr/>
        </p:nvPicPr>
        <p:blipFill>
          <a:blip r:embed="rId3"/>
          <a:stretch>
            <a:fillRect/>
          </a:stretch>
        </p:blipFill>
        <p:spPr>
          <a:xfrm>
            <a:off x="7778378" y="0"/>
            <a:ext cx="1365622" cy="6840305"/>
          </a:xfrm>
          <a:prstGeom prst="rect">
            <a:avLst/>
          </a:prstGeom>
        </p:spPr>
      </p:pic>
    </p:spTree>
    <p:extLst>
      <p:ext uri="{BB962C8B-B14F-4D97-AF65-F5344CB8AC3E}">
        <p14:creationId xmlns:p14="http://schemas.microsoft.com/office/powerpoint/2010/main" val="1577214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0161" y="17695"/>
            <a:ext cx="7886700" cy="1325563"/>
          </a:xfrm>
        </p:spPr>
        <p:txBody>
          <a:bodyPr>
            <a:normAutofit/>
          </a:bodyPr>
          <a:lstStyle/>
          <a:p>
            <a:r>
              <a:rPr lang="uk-UA" sz="2400" b="1" dirty="0" smtClean="0">
                <a:solidFill>
                  <a:schemeClr val="accent1"/>
                </a:solidFill>
                <a:effectLst>
                  <a:outerShdw blurRad="38100" dist="38100" dir="2700000" algn="tl">
                    <a:srgbClr val="000000">
                      <a:alpha val="43137"/>
                    </a:srgbClr>
                  </a:outerShdw>
                </a:effectLst>
                <a:latin typeface="+mn-lt"/>
              </a:rPr>
              <a:t>09.05.2020 – День Перемоги</a:t>
            </a:r>
            <a:endParaRPr lang="ru-RU" sz="2400" b="1" dirty="0">
              <a:solidFill>
                <a:schemeClr val="accent1"/>
              </a:solidFill>
              <a:effectLst>
                <a:outerShdw blurRad="38100" dist="38100" dir="2700000" algn="tl">
                  <a:srgbClr val="000000">
                    <a:alpha val="43137"/>
                  </a:srgbClr>
                </a:outerShdw>
              </a:effectLst>
              <a:latin typeface="+mn-lt"/>
            </a:endParaRPr>
          </a:p>
        </p:txBody>
      </p:sp>
      <p:sp>
        <p:nvSpPr>
          <p:cNvPr id="3" name="Объект 2"/>
          <p:cNvSpPr>
            <a:spLocks noGrp="1"/>
          </p:cNvSpPr>
          <p:nvPr>
            <p:ph idx="1"/>
          </p:nvPr>
        </p:nvSpPr>
        <p:spPr>
          <a:xfrm>
            <a:off x="0" y="986486"/>
            <a:ext cx="4162567" cy="5871513"/>
          </a:xfrm>
        </p:spPr>
        <p:txBody>
          <a:bodyPr>
            <a:normAutofit fontScale="77500" lnSpcReduction="20000"/>
          </a:bodyPr>
          <a:lstStyle/>
          <a:p>
            <a:r>
              <a:rPr lang="ru-RU" dirty="0"/>
              <a:t>Сьогодні для всього світу, дуже визначна дата - 9 травня. В цей день мільйони людей одночасно раділи перемозі та гірко лили сльози, через колосальні втрати на цій страшній війні. Хтось втратив батька, брата, дідуся, матір, друга, побратима. Це дуже страшна річ. Дуже великі страждання і випробування припали саме на українську землю . Ми перемогли, але якою ціною? Ціною багатьох життів. Завдяки витримці та незламному духу нашого народу, нам вдалось отримати перемогу. Тож, давайте шанувати цю визначну дату в періоді нашої багатовікової історії. Пам'ятати героїв, які віддали за перемогу своє життя. Та ніколи не повторювати ці жахіття ще раз.</a:t>
            </a:r>
          </a:p>
        </p:txBody>
      </p:sp>
      <p:pic>
        <p:nvPicPr>
          <p:cNvPr id="4" name="Рисунок 3"/>
          <p:cNvPicPr>
            <a:picLocks noChangeAspect="1"/>
          </p:cNvPicPr>
          <p:nvPr/>
        </p:nvPicPr>
        <p:blipFill>
          <a:blip r:embed="rId2"/>
          <a:stretch>
            <a:fillRect/>
          </a:stretch>
        </p:blipFill>
        <p:spPr>
          <a:xfrm>
            <a:off x="7778378" y="17695"/>
            <a:ext cx="1365622" cy="6840305"/>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0267" y="1613555"/>
            <a:ext cx="3658111" cy="3648584"/>
          </a:xfrm>
          <a:prstGeom prst="rect">
            <a:avLst/>
          </a:prstGeom>
        </p:spPr>
      </p:pic>
      <p:sp>
        <p:nvSpPr>
          <p:cNvPr id="6" name="TextBox 5"/>
          <p:cNvSpPr txBox="1"/>
          <p:nvPr/>
        </p:nvSpPr>
        <p:spPr>
          <a:xfrm>
            <a:off x="5004331" y="5262139"/>
            <a:ext cx="2488289" cy="369332"/>
          </a:xfrm>
          <a:prstGeom prst="rect">
            <a:avLst/>
          </a:prstGeom>
          <a:noFill/>
        </p:spPr>
        <p:txBody>
          <a:bodyPr wrap="square" rtlCol="0">
            <a:spAutoFit/>
          </a:bodyPr>
          <a:lstStyle/>
          <a:p>
            <a:r>
              <a:rPr lang="en-US" dirty="0"/>
              <a:t>@</a:t>
            </a:r>
            <a:r>
              <a:rPr lang="en-US" dirty="0" smtClean="0"/>
              <a:t>nps.viddil_mdpu</a:t>
            </a:r>
            <a:endParaRPr lang="ru-RU" dirty="0"/>
          </a:p>
        </p:txBody>
      </p:sp>
    </p:spTree>
    <p:extLst>
      <p:ext uri="{BB962C8B-B14F-4D97-AF65-F5344CB8AC3E}">
        <p14:creationId xmlns:p14="http://schemas.microsoft.com/office/powerpoint/2010/main" val="2207085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0164" y="250031"/>
            <a:ext cx="7886700" cy="1325563"/>
          </a:xfrm>
        </p:spPr>
        <p:txBody>
          <a:bodyPr>
            <a:normAutofit/>
          </a:bodyPr>
          <a:lstStyle/>
          <a:p>
            <a:r>
              <a:rPr lang="uk-UA" sz="2400" b="1" dirty="0" smtClean="0">
                <a:solidFill>
                  <a:schemeClr val="accent1"/>
                </a:solidFill>
                <a:effectLst>
                  <a:outerShdw blurRad="38100" dist="38100" dir="2700000" algn="tl">
                    <a:srgbClr val="000000">
                      <a:alpha val="43137"/>
                    </a:srgbClr>
                  </a:outerShdw>
                </a:effectLst>
                <a:latin typeface="+mn-lt"/>
              </a:rPr>
              <a:t>Студентська рада запустила флешмоб </a:t>
            </a:r>
            <a:r>
              <a:rPr lang="en-US" sz="2400" b="1" dirty="0" smtClean="0">
                <a:solidFill>
                  <a:schemeClr val="accent1"/>
                </a:solidFill>
                <a:effectLst>
                  <a:outerShdw blurRad="38100" dist="38100" dir="2700000" algn="tl">
                    <a:srgbClr val="000000">
                      <a:alpha val="43137"/>
                    </a:srgbClr>
                  </a:outerShdw>
                </a:effectLst>
                <a:latin typeface="+mn-lt"/>
              </a:rPr>
              <a:t>#</a:t>
            </a:r>
            <a:r>
              <a:rPr lang="uk-UA" sz="2400" b="1" dirty="0" smtClean="0">
                <a:solidFill>
                  <a:schemeClr val="accent1"/>
                </a:solidFill>
                <a:effectLst>
                  <a:outerShdw blurRad="38100" dist="38100" dir="2700000" algn="tl">
                    <a:srgbClr val="000000">
                      <a:alpha val="43137"/>
                    </a:srgbClr>
                  </a:outerShdw>
                </a:effectLst>
                <a:latin typeface="+mn-lt"/>
              </a:rPr>
              <a:t>ПідтримуюЛікарів </a:t>
            </a:r>
            <a:r>
              <a:rPr lang="en-US" sz="2400" b="1" dirty="0">
                <a:solidFill>
                  <a:schemeClr val="accent1"/>
                </a:solidFill>
                <a:effectLst>
                  <a:outerShdw blurRad="38100" dist="38100" dir="2700000" algn="tl">
                    <a:srgbClr val="000000">
                      <a:alpha val="43137"/>
                    </a:srgbClr>
                  </a:outerShdw>
                </a:effectLst>
                <a:latin typeface="+mn-lt"/>
              </a:rPr>
              <a:t>#</a:t>
            </a:r>
            <a:r>
              <a:rPr lang="uk-UA" sz="2400" b="1" dirty="0" smtClean="0">
                <a:solidFill>
                  <a:schemeClr val="accent1"/>
                </a:solidFill>
                <a:effectLst>
                  <a:outerShdw blurRad="38100" dist="38100" dir="2700000" algn="tl">
                    <a:srgbClr val="000000">
                      <a:alpha val="43137"/>
                    </a:srgbClr>
                  </a:outerShdw>
                </a:effectLst>
                <a:latin typeface="+mn-lt"/>
              </a:rPr>
              <a:t>ПідтримуюМедиків </a:t>
            </a:r>
            <a:r>
              <a:rPr lang="en-US" sz="2400" b="1" dirty="0" smtClean="0">
                <a:solidFill>
                  <a:srgbClr val="5B9BD5"/>
                </a:solidFill>
                <a:effectLst>
                  <a:outerShdw blurRad="38100" dist="38100" dir="2700000" algn="tl">
                    <a:srgbClr val="000000">
                      <a:alpha val="43137"/>
                    </a:srgbClr>
                  </a:outerShdw>
                </a:effectLst>
                <a:latin typeface="Calibri" panose="020F0502020204030204"/>
              </a:rPr>
              <a:t>#</a:t>
            </a:r>
            <a:r>
              <a:rPr lang="uk-UA" sz="2400" b="1" dirty="0" smtClean="0">
                <a:solidFill>
                  <a:srgbClr val="5B9BD5"/>
                </a:solidFill>
                <a:effectLst>
                  <a:outerShdw blurRad="38100" dist="38100" dir="2700000" algn="tl">
                    <a:srgbClr val="000000">
                      <a:alpha val="43137"/>
                    </a:srgbClr>
                  </a:outerShdw>
                </a:effectLst>
                <a:latin typeface="Calibri" panose="020F0502020204030204"/>
              </a:rPr>
              <a:t>Залишайтеся Вдома</a:t>
            </a:r>
            <a:endParaRPr lang="ru-RU" sz="2400" b="1" dirty="0">
              <a:solidFill>
                <a:schemeClr val="accent1"/>
              </a:solidFill>
              <a:effectLst>
                <a:outerShdw blurRad="38100" dist="38100" dir="2700000" algn="tl">
                  <a:srgbClr val="000000">
                    <a:alpha val="43137"/>
                  </a:srgbClr>
                </a:outerShdw>
              </a:effectLst>
              <a:latin typeface="+mn-lt"/>
            </a:endParaRPr>
          </a:p>
        </p:txBody>
      </p:sp>
      <p:pic>
        <p:nvPicPr>
          <p:cNvPr id="5" name="Объект 4"/>
          <p:cNvPicPr>
            <a:picLocks noGrp="1" noChangeAspect="1"/>
          </p:cNvPicPr>
          <p:nvPr>
            <p:ph idx="1"/>
          </p:nvPr>
        </p:nvPicPr>
        <p:blipFill>
          <a:blip r:embed="rId2"/>
          <a:stretch>
            <a:fillRect/>
          </a:stretch>
        </p:blipFill>
        <p:spPr>
          <a:xfrm>
            <a:off x="124380" y="1575594"/>
            <a:ext cx="7580677" cy="4579546"/>
          </a:xfrm>
          <a:prstGeom prst="rect">
            <a:avLst/>
          </a:prstGeom>
        </p:spPr>
      </p:pic>
      <p:pic>
        <p:nvPicPr>
          <p:cNvPr id="4" name="Рисунок 3"/>
          <p:cNvPicPr>
            <a:picLocks noChangeAspect="1"/>
          </p:cNvPicPr>
          <p:nvPr/>
        </p:nvPicPr>
        <p:blipFill>
          <a:blip r:embed="rId3"/>
          <a:stretch>
            <a:fillRect/>
          </a:stretch>
        </p:blipFill>
        <p:spPr>
          <a:xfrm>
            <a:off x="7778378" y="0"/>
            <a:ext cx="1365622" cy="6840305"/>
          </a:xfrm>
          <a:prstGeom prst="rect">
            <a:avLst/>
          </a:prstGeom>
        </p:spPr>
      </p:pic>
    </p:spTree>
    <p:extLst>
      <p:ext uri="{BB962C8B-B14F-4D97-AF65-F5344CB8AC3E}">
        <p14:creationId xmlns:p14="http://schemas.microsoft.com/office/powerpoint/2010/main" val="3788144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2866" y="159200"/>
            <a:ext cx="7886700" cy="1325563"/>
          </a:xfrm>
        </p:spPr>
        <p:txBody>
          <a:bodyPr>
            <a:normAutofit fontScale="90000"/>
          </a:bodyPr>
          <a:lstStyle/>
          <a:p>
            <a:r>
              <a:rPr lang="ru-RU" sz="2700" b="1" dirty="0">
                <a:solidFill>
                  <a:schemeClr val="accent1"/>
                </a:solidFill>
                <a:effectLst>
                  <a:outerShdw blurRad="38100" dist="38100" dir="2700000" algn="tl">
                    <a:srgbClr val="000000">
                      <a:alpha val="43137"/>
                    </a:srgbClr>
                  </a:outerShdw>
                </a:effectLst>
                <a:latin typeface="+mn-lt"/>
              </a:rPr>
              <a:t>10.05.2020 – організація фотофлешмобу «За все, що маю, </a:t>
            </a:r>
            <a:br>
              <a:rPr lang="ru-RU" sz="2700" b="1" dirty="0">
                <a:solidFill>
                  <a:schemeClr val="accent1"/>
                </a:solidFill>
                <a:effectLst>
                  <a:outerShdw blurRad="38100" dist="38100" dir="2700000" algn="tl">
                    <a:srgbClr val="000000">
                      <a:alpha val="43137"/>
                    </a:srgbClr>
                  </a:outerShdw>
                </a:effectLst>
                <a:latin typeface="+mn-lt"/>
              </a:rPr>
            </a:br>
            <a:r>
              <a:rPr lang="ru-RU" sz="2700" b="1" dirty="0">
                <a:solidFill>
                  <a:schemeClr val="accent1"/>
                </a:solidFill>
                <a:effectLst>
                  <a:outerShdw blurRad="38100" dist="38100" dir="2700000" algn="tl">
                    <a:srgbClr val="000000">
                      <a:alpha val="43137"/>
                    </a:srgbClr>
                  </a:outerShdw>
                </a:effectLst>
                <a:latin typeface="+mn-lt"/>
              </a:rPr>
              <a:t>дякую тобі!» до Міжнародного дня Матері.</a:t>
            </a:r>
            <a:r>
              <a:rPr lang="ru-RU" dirty="0"/>
              <a:t/>
            </a:r>
            <a:br>
              <a:rPr lang="ru-RU" dirty="0"/>
            </a:br>
            <a:endParaRPr lang="ru-RU" dirty="0"/>
          </a:p>
        </p:txBody>
      </p:sp>
      <p:pic>
        <p:nvPicPr>
          <p:cNvPr id="5" name="Объект 4"/>
          <p:cNvPicPr>
            <a:picLocks noGrp="1" noChangeAspect="1"/>
          </p:cNvPicPr>
          <p:nvPr>
            <p:ph idx="1"/>
          </p:nvPr>
        </p:nvPicPr>
        <p:blipFill>
          <a:blip r:embed="rId2"/>
          <a:stretch>
            <a:fillRect/>
          </a:stretch>
        </p:blipFill>
        <p:spPr>
          <a:xfrm>
            <a:off x="232866" y="1643963"/>
            <a:ext cx="7886700" cy="4059569"/>
          </a:xfrm>
          <a:prstGeom prst="rect">
            <a:avLst/>
          </a:prstGeom>
        </p:spPr>
      </p:pic>
      <p:pic>
        <p:nvPicPr>
          <p:cNvPr id="4" name="Рисунок 3"/>
          <p:cNvPicPr>
            <a:picLocks noChangeAspect="1"/>
          </p:cNvPicPr>
          <p:nvPr/>
        </p:nvPicPr>
        <p:blipFill>
          <a:blip r:embed="rId3"/>
          <a:stretch>
            <a:fillRect/>
          </a:stretch>
        </p:blipFill>
        <p:spPr>
          <a:xfrm>
            <a:off x="7778378" y="0"/>
            <a:ext cx="1365622" cy="6840305"/>
          </a:xfrm>
          <a:prstGeom prst="rect">
            <a:avLst/>
          </a:prstGeom>
        </p:spPr>
      </p:pic>
    </p:spTree>
    <p:extLst>
      <p:ext uri="{BB962C8B-B14F-4D97-AF65-F5344CB8AC3E}">
        <p14:creationId xmlns:p14="http://schemas.microsoft.com/office/powerpoint/2010/main" val="2673932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58879"/>
            <a:ext cx="7886700" cy="1325563"/>
          </a:xfrm>
        </p:spPr>
        <p:txBody>
          <a:bodyPr>
            <a:normAutofit/>
          </a:bodyPr>
          <a:lstStyle/>
          <a:p>
            <a:r>
              <a:rPr lang="ru-RU" sz="2400" b="1" dirty="0">
                <a:solidFill>
                  <a:schemeClr val="accent1"/>
                </a:solidFill>
                <a:effectLst>
                  <a:outerShdw blurRad="38100" dist="38100" dir="2700000" algn="tl">
                    <a:srgbClr val="000000">
                      <a:alpha val="43137"/>
                    </a:srgbClr>
                  </a:outerShdw>
                </a:effectLst>
                <a:latin typeface="+mn-lt"/>
              </a:rPr>
              <a:t>15.05.2020 – Організація акції До Міжнародного дня родини «Здорова родина – міцна держава»</a:t>
            </a:r>
            <a:br>
              <a:rPr lang="ru-RU" sz="2400" b="1" dirty="0">
                <a:solidFill>
                  <a:schemeClr val="accent1"/>
                </a:solidFill>
                <a:effectLst>
                  <a:outerShdw blurRad="38100" dist="38100" dir="2700000" algn="tl">
                    <a:srgbClr val="000000">
                      <a:alpha val="43137"/>
                    </a:srgbClr>
                  </a:outerShdw>
                </a:effectLst>
                <a:latin typeface="+mn-lt"/>
              </a:rPr>
            </a:br>
            <a:endParaRPr lang="ru-RU" sz="2400" b="1" dirty="0">
              <a:solidFill>
                <a:schemeClr val="accent1"/>
              </a:solidFill>
              <a:effectLst>
                <a:outerShdw blurRad="38100" dist="38100" dir="2700000" algn="tl">
                  <a:srgbClr val="000000">
                    <a:alpha val="43137"/>
                  </a:srgbClr>
                </a:outerShdw>
              </a:effectLst>
              <a:latin typeface="+mn-lt"/>
            </a:endParaRPr>
          </a:p>
        </p:txBody>
      </p:sp>
      <p:pic>
        <p:nvPicPr>
          <p:cNvPr id="5" name="Объект 4"/>
          <p:cNvPicPr>
            <a:picLocks noGrp="1" noChangeAspect="1"/>
          </p:cNvPicPr>
          <p:nvPr>
            <p:ph idx="1"/>
          </p:nvPr>
        </p:nvPicPr>
        <p:blipFill>
          <a:blip r:embed="rId2"/>
          <a:stretch>
            <a:fillRect/>
          </a:stretch>
        </p:blipFill>
        <p:spPr>
          <a:xfrm>
            <a:off x="186338" y="1434316"/>
            <a:ext cx="7156158" cy="5079729"/>
          </a:xfrm>
          <a:prstGeom prst="rect">
            <a:avLst/>
          </a:prstGeom>
        </p:spPr>
      </p:pic>
      <p:pic>
        <p:nvPicPr>
          <p:cNvPr id="4" name="Рисунок 3"/>
          <p:cNvPicPr>
            <a:picLocks noChangeAspect="1"/>
          </p:cNvPicPr>
          <p:nvPr/>
        </p:nvPicPr>
        <p:blipFill>
          <a:blip r:embed="rId3"/>
          <a:stretch>
            <a:fillRect/>
          </a:stretch>
        </p:blipFill>
        <p:spPr>
          <a:xfrm>
            <a:off x="7778378" y="17695"/>
            <a:ext cx="1365622" cy="6840305"/>
          </a:xfrm>
          <a:prstGeom prst="rect">
            <a:avLst/>
          </a:prstGeom>
        </p:spPr>
      </p:pic>
    </p:spTree>
    <p:extLst>
      <p:ext uri="{BB962C8B-B14F-4D97-AF65-F5344CB8AC3E}">
        <p14:creationId xmlns:p14="http://schemas.microsoft.com/office/powerpoint/2010/main" val="2762882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3683" y="250031"/>
            <a:ext cx="7886700" cy="1325563"/>
          </a:xfrm>
        </p:spPr>
        <p:txBody>
          <a:bodyPr>
            <a:normAutofit fontScale="90000"/>
          </a:bodyPr>
          <a:lstStyle/>
          <a:p>
            <a:r>
              <a:rPr lang="ru-RU" sz="2700" b="1" dirty="0">
                <a:solidFill>
                  <a:schemeClr val="accent1"/>
                </a:solidFill>
                <a:effectLst>
                  <a:outerShdw blurRad="38100" dist="38100" dir="2700000" algn="tl">
                    <a:srgbClr val="000000">
                      <a:alpha val="43137"/>
                    </a:srgbClr>
                  </a:outerShdw>
                </a:effectLst>
                <a:latin typeface="+mn-lt"/>
              </a:rPr>
              <a:t>16.05.2020 - </a:t>
            </a:r>
            <a:r>
              <a:rPr lang="ru-RU" sz="2700" b="1" dirty="0" smtClean="0">
                <a:solidFill>
                  <a:schemeClr val="accent1"/>
                </a:solidFill>
                <a:effectLst>
                  <a:outerShdw blurRad="38100" dist="38100" dir="2700000" algn="tl">
                    <a:srgbClr val="000000">
                      <a:alpha val="43137"/>
                    </a:srgbClr>
                  </a:outerShdw>
                </a:effectLst>
                <a:latin typeface="+mn-lt"/>
              </a:rPr>
              <a:t>Організація привітання </a:t>
            </a:r>
            <a:r>
              <a:rPr lang="ru-RU" sz="2700" b="1" dirty="0">
                <a:solidFill>
                  <a:schemeClr val="accent1"/>
                </a:solidFill>
                <a:effectLst>
                  <a:outerShdw blurRad="38100" dist="38100" dir="2700000" algn="tl">
                    <a:srgbClr val="000000">
                      <a:alpha val="43137"/>
                    </a:srgbClr>
                  </a:outerShdw>
                </a:effectLst>
                <a:latin typeface="+mn-lt"/>
              </a:rPr>
              <a:t>всіх з Днем Європи мовами, на котрих балакають країни, що входять до ЄС!</a:t>
            </a:r>
            <a:r>
              <a:rPr lang="ru-RU" dirty="0"/>
              <a:t/>
            </a:r>
            <a:br>
              <a:rPr lang="ru-RU" dirty="0"/>
            </a:br>
            <a:endParaRPr lang="ru-RU" dirty="0"/>
          </a:p>
        </p:txBody>
      </p:sp>
      <p:pic>
        <p:nvPicPr>
          <p:cNvPr id="5" name="Объект 4"/>
          <p:cNvPicPr>
            <a:picLocks noGrp="1" noChangeAspect="1"/>
          </p:cNvPicPr>
          <p:nvPr>
            <p:ph idx="1"/>
          </p:nvPr>
        </p:nvPicPr>
        <p:blipFill>
          <a:blip r:embed="rId2"/>
          <a:stretch>
            <a:fillRect/>
          </a:stretch>
        </p:blipFill>
        <p:spPr>
          <a:xfrm>
            <a:off x="123683" y="1575593"/>
            <a:ext cx="7658606" cy="4511307"/>
          </a:xfrm>
          <a:prstGeom prst="rect">
            <a:avLst/>
          </a:prstGeom>
        </p:spPr>
      </p:pic>
      <p:pic>
        <p:nvPicPr>
          <p:cNvPr id="4" name="Рисунок 3"/>
          <p:cNvPicPr>
            <a:picLocks noChangeAspect="1"/>
          </p:cNvPicPr>
          <p:nvPr/>
        </p:nvPicPr>
        <p:blipFill>
          <a:blip r:embed="rId3"/>
          <a:stretch>
            <a:fillRect/>
          </a:stretch>
        </p:blipFill>
        <p:spPr>
          <a:xfrm>
            <a:off x="7778378" y="0"/>
            <a:ext cx="1365622" cy="6840305"/>
          </a:xfrm>
          <a:prstGeom prst="rect">
            <a:avLst/>
          </a:prstGeom>
        </p:spPr>
      </p:pic>
    </p:spTree>
    <p:extLst>
      <p:ext uri="{BB962C8B-B14F-4D97-AF65-F5344CB8AC3E}">
        <p14:creationId xmlns:p14="http://schemas.microsoft.com/office/powerpoint/2010/main" val="3292131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009" y="135539"/>
            <a:ext cx="3967234" cy="994172"/>
          </a:xfrm>
        </p:spPr>
        <p:txBody>
          <a:bodyPr>
            <a:normAutofit fontScale="90000"/>
          </a:bodyPr>
          <a:lstStyle/>
          <a:p>
            <a:r>
              <a:rPr lang="uk-UA" sz="5400" b="1" dirty="0">
                <a:ln w="0"/>
                <a:solidFill>
                  <a:schemeClr val="accent1"/>
                </a:solidFill>
                <a:effectLst>
                  <a:outerShdw blurRad="38100" dist="25400" dir="5400000" algn="ctr" rotWithShape="0">
                    <a:srgbClr val="6E747A">
                      <a:alpha val="43000"/>
                    </a:srgbClr>
                  </a:outerShdw>
                </a:effectLst>
                <a:latin typeface="+mn-lt"/>
              </a:rPr>
              <a:t>План роботи</a:t>
            </a:r>
            <a:r>
              <a:rPr lang="ru-RU" b="1" dirty="0">
                <a:ln/>
                <a:solidFill>
                  <a:schemeClr val="bg1"/>
                </a:solidFill>
                <a:effectLst>
                  <a:outerShdw blurRad="38100" dist="19050" dir="2700000" algn="tl" rotWithShape="0">
                    <a:schemeClr val="dk1">
                      <a:lumMod val="50000"/>
                      <a:alpha val="40000"/>
                    </a:schemeClr>
                  </a:outerShdw>
                </a:effectLst>
              </a:rPr>
              <a:t/>
            </a:r>
            <a:br>
              <a:rPr lang="ru-RU" b="1" dirty="0">
                <a:ln/>
                <a:solidFill>
                  <a:schemeClr val="bg1"/>
                </a:solidFill>
                <a:effectLst>
                  <a:outerShdw blurRad="38100" dist="19050" dir="2700000" algn="tl" rotWithShape="0">
                    <a:schemeClr val="dk1">
                      <a:lumMod val="50000"/>
                      <a:alpha val="40000"/>
                    </a:schemeClr>
                  </a:outerShdw>
                </a:effectLst>
              </a:rPr>
            </a:br>
            <a:endParaRPr lang="ru-RU" dirty="0"/>
          </a:p>
        </p:txBody>
      </p:sp>
      <p:sp>
        <p:nvSpPr>
          <p:cNvPr id="5" name="Rectangle 1"/>
          <p:cNvSpPr>
            <a:spLocks noChangeArrowheads="1"/>
          </p:cNvSpPr>
          <p:nvPr/>
        </p:nvSpPr>
        <p:spPr bwMode="auto">
          <a:xfrm>
            <a:off x="-27953972" y="2259420"/>
            <a:ext cx="7491811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ru-RU" sz="1350"/>
          </a:p>
        </p:txBody>
      </p:sp>
      <p:graphicFrame>
        <p:nvGraphicFramePr>
          <p:cNvPr id="6" name="Таблица 5"/>
          <p:cNvGraphicFramePr>
            <a:graphicFrameLocks noGrp="1"/>
          </p:cNvGraphicFramePr>
          <p:nvPr>
            <p:extLst>
              <p:ext uri="{D42A27DB-BD31-4B8C-83A1-F6EECF244321}">
                <p14:modId xmlns:p14="http://schemas.microsoft.com/office/powerpoint/2010/main" val="4293013130"/>
              </p:ext>
            </p:extLst>
          </p:nvPr>
        </p:nvGraphicFramePr>
        <p:xfrm>
          <a:off x="291904" y="826390"/>
          <a:ext cx="7733714" cy="5848680"/>
        </p:xfrm>
        <a:graphic>
          <a:graphicData uri="http://schemas.openxmlformats.org/drawingml/2006/table">
            <a:tbl>
              <a:tblPr firstRow="1" bandRow="1">
                <a:tableStyleId>{5C22544A-7EE6-4342-B048-85BDC9FD1C3A}</a:tableStyleId>
              </a:tblPr>
              <a:tblGrid>
                <a:gridCol w="2810552"/>
                <a:gridCol w="4923162"/>
              </a:tblGrid>
              <a:tr h="274320">
                <a:tc>
                  <a:txBody>
                    <a:bodyPr/>
                    <a:lstStyle/>
                    <a:p>
                      <a:r>
                        <a:rPr lang="uk-UA" sz="1400" b="1" kern="1200" dirty="0" smtClean="0">
                          <a:solidFill>
                            <a:schemeClr val="lt1"/>
                          </a:solidFill>
                          <a:effectLst/>
                          <a:latin typeface="+mn-lt"/>
                          <a:ea typeface="+mn-ea"/>
                          <a:cs typeface="+mn-cs"/>
                        </a:rPr>
                        <a:t>Місяць та дата проведення</a:t>
                      </a:r>
                      <a:endParaRPr lang="ru-RU" sz="1400" dirty="0">
                        <a:latin typeface="+mn-lt"/>
                      </a:endParaRPr>
                    </a:p>
                  </a:txBody>
                  <a:tcPr marL="68580" marR="68580" marT="34290" marB="34290"/>
                </a:tc>
                <a:tc>
                  <a:txBody>
                    <a:bodyPr/>
                    <a:lstStyle/>
                    <a:p>
                      <a:r>
                        <a:rPr lang="uk-UA" sz="1400" b="1" kern="1200" dirty="0" smtClean="0">
                          <a:solidFill>
                            <a:schemeClr val="lt1"/>
                          </a:solidFill>
                          <a:effectLst/>
                          <a:latin typeface="+mn-lt"/>
                          <a:ea typeface="+mn-ea"/>
                          <a:cs typeface="+mn-cs"/>
                        </a:rPr>
                        <a:t>Назва заходу</a:t>
                      </a:r>
                      <a:endParaRPr lang="ru-RU" sz="1000" dirty="0"/>
                    </a:p>
                  </a:txBody>
                  <a:tcPr marL="68580" marR="68580" marT="34290" marB="34290"/>
                </a:tc>
              </a:tr>
              <a:tr h="271200">
                <a:tc>
                  <a:txBody>
                    <a:bodyPr/>
                    <a:lstStyle/>
                    <a:p>
                      <a:pPr algn="l">
                        <a:lnSpc>
                          <a:spcPct val="115000"/>
                        </a:lnSpc>
                        <a:spcAft>
                          <a:spcPts val="1000"/>
                        </a:spcAft>
                      </a:pPr>
                      <a:r>
                        <a:rPr lang="uk-UA" sz="1400" dirty="0">
                          <a:effectLst/>
                          <a:latin typeface="+mn-lt"/>
                          <a:ea typeface="Calibri" panose="020F0502020204030204" pitchFamily="34" charset="0"/>
                          <a:cs typeface="Times New Roman" panose="02020603050405020304" pitchFamily="18" charset="0"/>
                        </a:rPr>
                        <a:t>22 січня</a:t>
                      </a:r>
                      <a:endParaRPr lang="ru-RU" sz="1400" dirty="0">
                        <a:effectLst/>
                        <a:latin typeface="+mn-lt"/>
                        <a:ea typeface="Calibri" panose="020F0502020204030204" pitchFamily="34" charset="0"/>
                        <a:cs typeface="Times New Roman" panose="02020603050405020304" pitchFamily="18" charset="0"/>
                      </a:endParaRPr>
                    </a:p>
                  </a:txBody>
                  <a:tcPr marL="85725" marR="85725" marT="0" marB="0"/>
                </a:tc>
                <a:tc>
                  <a:txBody>
                    <a:bodyPr/>
                    <a:lstStyle/>
                    <a:p>
                      <a:pPr algn="l">
                        <a:lnSpc>
                          <a:spcPct val="115000"/>
                        </a:lnSpc>
                        <a:spcAft>
                          <a:spcPts val="1000"/>
                        </a:spcAft>
                      </a:pPr>
                      <a:r>
                        <a:rPr lang="uk-UA" sz="1400" dirty="0">
                          <a:effectLst/>
                          <a:latin typeface="+mj-lt"/>
                          <a:ea typeface="Calibri" panose="020F0502020204030204" pitchFamily="34" charset="0"/>
                          <a:cs typeface="Times New Roman" panose="02020603050405020304" pitchFamily="18" charset="0"/>
                        </a:rPr>
                        <a:t>День соборності України</a:t>
                      </a:r>
                      <a:endParaRPr lang="ru-RU" sz="1400" dirty="0">
                        <a:effectLst/>
                        <a:latin typeface="+mj-lt"/>
                        <a:ea typeface="Calibri" panose="020F0502020204030204" pitchFamily="34" charset="0"/>
                        <a:cs typeface="Times New Roman" panose="02020603050405020304" pitchFamily="18" charset="0"/>
                      </a:endParaRPr>
                    </a:p>
                  </a:txBody>
                  <a:tcPr marL="85725" marR="85725" marT="0" marB="0"/>
                </a:tc>
              </a:tr>
              <a:tr h="274320">
                <a:tc>
                  <a:txBody>
                    <a:bodyPr/>
                    <a:lstStyle/>
                    <a:p>
                      <a:pPr algn="l">
                        <a:lnSpc>
                          <a:spcPct val="115000"/>
                        </a:lnSpc>
                        <a:spcAft>
                          <a:spcPts val="1000"/>
                        </a:spcAft>
                      </a:pPr>
                      <a:r>
                        <a:rPr lang="uk-UA" sz="1400" dirty="0">
                          <a:effectLst/>
                          <a:latin typeface="+mn-lt"/>
                          <a:ea typeface="Calibri" panose="020F0502020204030204" pitchFamily="34" charset="0"/>
                          <a:cs typeface="Times New Roman" panose="02020603050405020304" pitchFamily="18" charset="0"/>
                        </a:rPr>
                        <a:t>29 січня </a:t>
                      </a:r>
                      <a:endParaRPr lang="ru-RU" sz="1400" dirty="0">
                        <a:effectLst/>
                        <a:latin typeface="+mn-lt"/>
                        <a:ea typeface="Calibri" panose="020F0502020204030204" pitchFamily="34" charset="0"/>
                        <a:cs typeface="Times New Roman" panose="02020603050405020304" pitchFamily="18" charset="0"/>
                      </a:endParaRPr>
                    </a:p>
                  </a:txBody>
                  <a:tcPr marL="85725" marR="85725" marT="0" marB="0"/>
                </a:tc>
                <a:tc>
                  <a:txBody>
                    <a:bodyPr/>
                    <a:lstStyle/>
                    <a:p>
                      <a:r>
                        <a:rPr lang="uk-UA" sz="1400" kern="1200" dirty="0" smtClean="0">
                          <a:solidFill>
                            <a:schemeClr val="dk1"/>
                          </a:solidFill>
                          <a:effectLst/>
                          <a:latin typeface="+mj-lt"/>
                          <a:ea typeface="+mn-ea"/>
                          <a:cs typeface="+mn-cs"/>
                        </a:rPr>
                        <a:t>День пам</a:t>
                      </a:r>
                      <a:r>
                        <a:rPr lang="en-US" sz="1400" kern="1200" dirty="0" smtClean="0">
                          <a:solidFill>
                            <a:schemeClr val="dk1"/>
                          </a:solidFill>
                          <a:effectLst/>
                          <a:latin typeface="+mj-lt"/>
                          <a:ea typeface="+mn-ea"/>
                          <a:cs typeface="+mn-cs"/>
                        </a:rPr>
                        <a:t>’</a:t>
                      </a:r>
                      <a:r>
                        <a:rPr lang="uk-UA" sz="1400" kern="1200" dirty="0" smtClean="0">
                          <a:solidFill>
                            <a:schemeClr val="dk1"/>
                          </a:solidFill>
                          <a:effectLst/>
                          <a:latin typeface="+mj-lt"/>
                          <a:ea typeface="+mn-ea"/>
                          <a:cs typeface="+mn-cs"/>
                        </a:rPr>
                        <a:t>яті героїв Крут</a:t>
                      </a:r>
                      <a:endParaRPr lang="ru-RU" sz="1400" dirty="0">
                        <a:latin typeface="+mj-lt"/>
                      </a:endParaRPr>
                    </a:p>
                  </a:txBody>
                  <a:tcPr marL="68580" marR="68580" marT="34290" marB="34290"/>
                </a:tc>
              </a:tr>
              <a:tr h="274320">
                <a:tc>
                  <a:txBody>
                    <a:bodyPr/>
                    <a:lstStyle/>
                    <a:p>
                      <a:r>
                        <a:rPr lang="uk-UA" sz="1400" kern="1200" dirty="0" smtClean="0">
                          <a:solidFill>
                            <a:schemeClr val="dk1"/>
                          </a:solidFill>
                          <a:effectLst/>
                          <a:latin typeface="+mn-lt"/>
                          <a:ea typeface="+mn-ea"/>
                          <a:cs typeface="+mn-cs"/>
                        </a:rPr>
                        <a:t>21 лютого</a:t>
                      </a:r>
                      <a:endParaRPr lang="ru-RU" sz="1400" dirty="0">
                        <a:latin typeface="+mn-lt"/>
                      </a:endParaRPr>
                    </a:p>
                  </a:txBody>
                  <a:tcPr marL="68580" marR="68580" marT="34290" marB="34290"/>
                </a:tc>
                <a:tc>
                  <a:txBody>
                    <a:bodyPr/>
                    <a:lstStyle/>
                    <a:p>
                      <a:r>
                        <a:rPr lang="uk-UA" sz="1400" kern="1200" dirty="0" smtClean="0">
                          <a:solidFill>
                            <a:schemeClr val="dk1"/>
                          </a:solidFill>
                          <a:effectLst/>
                          <a:latin typeface="+mj-lt"/>
                          <a:ea typeface="+mn-ea"/>
                          <a:cs typeface="+mn-cs"/>
                        </a:rPr>
                        <a:t>День Рідної мови</a:t>
                      </a:r>
                      <a:endParaRPr lang="ru-RU" sz="1400" dirty="0">
                        <a:latin typeface="+mj-lt"/>
                      </a:endParaRPr>
                    </a:p>
                  </a:txBody>
                  <a:tcPr marL="68580" marR="68580" marT="34290" marB="34290"/>
                </a:tc>
              </a:tr>
              <a:tr h="271200">
                <a:tc>
                  <a:txBody>
                    <a:bodyPr/>
                    <a:lstStyle/>
                    <a:p>
                      <a:pPr algn="l">
                        <a:lnSpc>
                          <a:spcPct val="115000"/>
                        </a:lnSpc>
                        <a:spcAft>
                          <a:spcPts val="1000"/>
                        </a:spcAft>
                      </a:pPr>
                      <a:r>
                        <a:rPr lang="uk-UA" sz="1400" dirty="0">
                          <a:effectLst/>
                          <a:latin typeface="+mn-lt"/>
                          <a:ea typeface="Calibri" panose="020F0502020204030204" pitchFamily="34" charset="0"/>
                          <a:cs typeface="Times New Roman" panose="02020603050405020304" pitchFamily="18" charset="0"/>
                        </a:rPr>
                        <a:t>8 березня</a:t>
                      </a:r>
                      <a:endParaRPr lang="ru-RU" sz="1400" dirty="0">
                        <a:effectLst/>
                        <a:latin typeface="+mn-lt"/>
                        <a:ea typeface="Calibri" panose="020F0502020204030204" pitchFamily="34" charset="0"/>
                        <a:cs typeface="Times New Roman" panose="02020603050405020304" pitchFamily="18" charset="0"/>
                      </a:endParaRPr>
                    </a:p>
                  </a:txBody>
                  <a:tcPr marL="85725" marR="85725" marT="0" marB="0"/>
                </a:tc>
                <a:tc>
                  <a:txBody>
                    <a:bodyPr/>
                    <a:lstStyle/>
                    <a:p>
                      <a:pPr algn="l">
                        <a:lnSpc>
                          <a:spcPct val="115000"/>
                        </a:lnSpc>
                        <a:spcAft>
                          <a:spcPts val="1000"/>
                        </a:spcAft>
                      </a:pPr>
                      <a:r>
                        <a:rPr lang="uk-UA" sz="1400" dirty="0">
                          <a:effectLst/>
                          <a:latin typeface="+mj-lt"/>
                          <a:ea typeface="Calibri" panose="020F0502020204030204" pitchFamily="34" charset="0"/>
                          <a:cs typeface="Times New Roman" panose="02020603050405020304" pitchFamily="18" charset="0"/>
                        </a:rPr>
                        <a:t>Міжнародний жіночий день</a:t>
                      </a:r>
                      <a:endParaRPr lang="ru-RU" sz="1400" dirty="0">
                        <a:effectLst/>
                        <a:latin typeface="+mj-lt"/>
                        <a:ea typeface="Calibri" panose="020F0502020204030204" pitchFamily="34" charset="0"/>
                        <a:cs typeface="Times New Roman" panose="02020603050405020304" pitchFamily="18" charset="0"/>
                      </a:endParaRPr>
                    </a:p>
                  </a:txBody>
                  <a:tcPr marL="85725" marR="85725" marT="0" marB="0"/>
                </a:tc>
              </a:tr>
              <a:tr h="271200">
                <a:tc>
                  <a:txBody>
                    <a:bodyPr/>
                    <a:lstStyle/>
                    <a:p>
                      <a:pPr algn="l">
                        <a:lnSpc>
                          <a:spcPct val="115000"/>
                        </a:lnSpc>
                        <a:spcAft>
                          <a:spcPts val="1000"/>
                        </a:spcAft>
                      </a:pPr>
                      <a:r>
                        <a:rPr lang="uk-UA" sz="1400" dirty="0">
                          <a:effectLst/>
                          <a:latin typeface="+mn-lt"/>
                          <a:ea typeface="Calibri" panose="020F0502020204030204" pitchFamily="34" charset="0"/>
                          <a:cs typeface="Times New Roman" panose="02020603050405020304" pitchFamily="18" charset="0"/>
                        </a:rPr>
                        <a:t>21 березня</a:t>
                      </a:r>
                      <a:endParaRPr lang="ru-RU" sz="1400" dirty="0">
                        <a:effectLst/>
                        <a:latin typeface="+mn-lt"/>
                        <a:ea typeface="Calibri" panose="020F0502020204030204" pitchFamily="34" charset="0"/>
                        <a:cs typeface="Times New Roman" panose="02020603050405020304" pitchFamily="18" charset="0"/>
                      </a:endParaRPr>
                    </a:p>
                  </a:txBody>
                  <a:tcPr marL="85725" marR="85725" marT="0" marB="0"/>
                </a:tc>
                <a:tc>
                  <a:txBody>
                    <a:bodyPr/>
                    <a:lstStyle/>
                    <a:p>
                      <a:pPr algn="l">
                        <a:lnSpc>
                          <a:spcPct val="115000"/>
                        </a:lnSpc>
                        <a:spcAft>
                          <a:spcPts val="1000"/>
                        </a:spcAft>
                      </a:pPr>
                      <a:r>
                        <a:rPr lang="uk-UA" sz="1400" dirty="0">
                          <a:effectLst/>
                          <a:latin typeface="+mj-lt"/>
                          <a:ea typeface="Calibri" panose="020F0502020204030204" pitchFamily="34" charset="0"/>
                          <a:cs typeface="Times New Roman" panose="02020603050405020304" pitchFamily="18" charset="0"/>
                        </a:rPr>
                        <a:t>Всесвітній день поезії</a:t>
                      </a:r>
                      <a:endParaRPr lang="ru-RU" sz="1400" dirty="0">
                        <a:effectLst/>
                        <a:latin typeface="+mj-lt"/>
                        <a:ea typeface="Calibri" panose="020F0502020204030204" pitchFamily="34" charset="0"/>
                        <a:cs typeface="Times New Roman" panose="02020603050405020304" pitchFamily="18" charset="0"/>
                      </a:endParaRPr>
                    </a:p>
                  </a:txBody>
                  <a:tcPr marL="85725" marR="85725" marT="0" marB="0"/>
                </a:tc>
              </a:tr>
              <a:tr h="274320">
                <a:tc>
                  <a:txBody>
                    <a:bodyPr/>
                    <a:lstStyle/>
                    <a:p>
                      <a:r>
                        <a:rPr lang="uk-UA" sz="1400" kern="1200" dirty="0" smtClean="0">
                          <a:solidFill>
                            <a:schemeClr val="dk1"/>
                          </a:solidFill>
                          <a:effectLst/>
                          <a:latin typeface="+mn-lt"/>
                          <a:ea typeface="+mn-ea"/>
                          <a:cs typeface="+mn-cs"/>
                        </a:rPr>
                        <a:t>26 березня</a:t>
                      </a:r>
                      <a:endParaRPr lang="ru-RU" sz="1400" dirty="0">
                        <a:latin typeface="+mn-lt"/>
                      </a:endParaRPr>
                    </a:p>
                  </a:txBody>
                  <a:tcPr marL="68580" marR="68580" marT="34290" marB="34290"/>
                </a:tc>
                <a:tc>
                  <a:txBody>
                    <a:bodyPr/>
                    <a:lstStyle/>
                    <a:p>
                      <a:r>
                        <a:rPr lang="uk-UA" sz="1400" kern="1200" dirty="0" smtClean="0">
                          <a:solidFill>
                            <a:schemeClr val="dk1"/>
                          </a:solidFill>
                          <a:effectLst/>
                          <a:latin typeface="+mj-lt"/>
                          <a:ea typeface="+mn-ea"/>
                          <a:cs typeface="+mn-cs"/>
                        </a:rPr>
                        <a:t>День національної гвардії України</a:t>
                      </a:r>
                      <a:endParaRPr lang="ru-RU" sz="1400" dirty="0">
                        <a:latin typeface="+mj-lt"/>
                      </a:endParaRPr>
                    </a:p>
                  </a:txBody>
                  <a:tcPr marL="68580" marR="68580" marT="34290" marB="34290"/>
                </a:tc>
              </a:tr>
              <a:tr h="274320">
                <a:tc>
                  <a:txBody>
                    <a:bodyPr/>
                    <a:lstStyle/>
                    <a:p>
                      <a:r>
                        <a:rPr lang="uk-UA" sz="1400" kern="1200" dirty="0" smtClean="0">
                          <a:solidFill>
                            <a:schemeClr val="dk1"/>
                          </a:solidFill>
                          <a:effectLst/>
                          <a:latin typeface="+mn-lt"/>
                          <a:ea typeface="+mn-ea"/>
                          <a:cs typeface="+mn-cs"/>
                        </a:rPr>
                        <a:t>15 квітня</a:t>
                      </a:r>
                      <a:endParaRPr lang="ru-RU" sz="1400" dirty="0">
                        <a:latin typeface="+mn-lt"/>
                      </a:endParaRPr>
                    </a:p>
                  </a:txBody>
                  <a:tcPr marL="68580" marR="68580" marT="34290" marB="34290"/>
                </a:tc>
                <a:tc>
                  <a:txBody>
                    <a:bodyPr/>
                    <a:lstStyle/>
                    <a:p>
                      <a:r>
                        <a:rPr lang="uk-UA" sz="1400" kern="1200" dirty="0" smtClean="0">
                          <a:solidFill>
                            <a:schemeClr val="dk1"/>
                          </a:solidFill>
                          <a:effectLst/>
                          <a:latin typeface="+mj-lt"/>
                          <a:ea typeface="+mn-ea"/>
                          <a:cs typeface="+mn-cs"/>
                        </a:rPr>
                        <a:t>День довкілля </a:t>
                      </a:r>
                      <a:endParaRPr lang="ru-RU" sz="1400" dirty="0">
                        <a:latin typeface="+mj-lt"/>
                      </a:endParaRPr>
                    </a:p>
                  </a:txBody>
                  <a:tcPr marL="68580" marR="68580" marT="34290" marB="34290"/>
                </a:tc>
              </a:tr>
              <a:tr h="274320">
                <a:tc>
                  <a:txBody>
                    <a:bodyPr/>
                    <a:lstStyle/>
                    <a:p>
                      <a:r>
                        <a:rPr lang="uk-UA" sz="1400" kern="1200" dirty="0" smtClean="0">
                          <a:solidFill>
                            <a:schemeClr val="dk1"/>
                          </a:solidFill>
                          <a:effectLst/>
                          <a:latin typeface="+mn-lt"/>
                          <a:ea typeface="+mn-ea"/>
                          <a:cs typeface="+mn-cs"/>
                        </a:rPr>
                        <a:t>26 квітня</a:t>
                      </a:r>
                      <a:endParaRPr lang="ru-RU" sz="1400" dirty="0">
                        <a:latin typeface="+mn-lt"/>
                      </a:endParaRPr>
                    </a:p>
                  </a:txBody>
                  <a:tcPr marL="68580" marR="68580" marT="34290" marB="34290"/>
                </a:tc>
                <a:tc>
                  <a:txBody>
                    <a:bodyPr/>
                    <a:lstStyle/>
                    <a:p>
                      <a:r>
                        <a:rPr lang="uk-UA" sz="1400" kern="1200" dirty="0" smtClean="0">
                          <a:solidFill>
                            <a:schemeClr val="dk1"/>
                          </a:solidFill>
                          <a:effectLst/>
                          <a:latin typeface="+mj-lt"/>
                          <a:ea typeface="+mn-ea"/>
                          <a:cs typeface="+mn-cs"/>
                        </a:rPr>
                        <a:t>Річниця аварії на ЧАЕС</a:t>
                      </a:r>
                      <a:endParaRPr lang="ru-RU" sz="1400" dirty="0">
                        <a:latin typeface="+mj-lt"/>
                      </a:endParaRPr>
                    </a:p>
                  </a:txBody>
                  <a:tcPr marL="68580" marR="68580" marT="34290" marB="34290"/>
                </a:tc>
              </a:tr>
              <a:tr h="271200">
                <a:tc>
                  <a:txBody>
                    <a:bodyPr/>
                    <a:lstStyle/>
                    <a:p>
                      <a:pPr algn="l">
                        <a:lnSpc>
                          <a:spcPct val="115000"/>
                        </a:lnSpc>
                        <a:spcAft>
                          <a:spcPts val="1000"/>
                        </a:spcAft>
                      </a:pPr>
                      <a:r>
                        <a:rPr lang="uk-UA" sz="1400" dirty="0">
                          <a:effectLst/>
                          <a:latin typeface="+mn-lt"/>
                          <a:ea typeface="Calibri" panose="020F0502020204030204" pitchFamily="34" charset="0"/>
                          <a:cs typeface="Times New Roman" panose="02020603050405020304" pitchFamily="18" charset="0"/>
                        </a:rPr>
                        <a:t>8 травня</a:t>
                      </a:r>
                      <a:endParaRPr lang="ru-RU" sz="1400" dirty="0">
                        <a:effectLst/>
                        <a:latin typeface="+mn-lt"/>
                        <a:ea typeface="Calibri" panose="020F0502020204030204" pitchFamily="34" charset="0"/>
                        <a:cs typeface="Times New Roman" panose="02020603050405020304" pitchFamily="18" charset="0"/>
                      </a:endParaRPr>
                    </a:p>
                  </a:txBody>
                  <a:tcPr marL="85725" marR="85725" marT="0" marB="0"/>
                </a:tc>
                <a:tc>
                  <a:txBody>
                    <a:bodyPr/>
                    <a:lstStyle/>
                    <a:p>
                      <a:pPr algn="l">
                        <a:lnSpc>
                          <a:spcPct val="115000"/>
                        </a:lnSpc>
                        <a:spcAft>
                          <a:spcPts val="1000"/>
                        </a:spcAft>
                      </a:pPr>
                      <a:r>
                        <a:rPr lang="uk-UA" sz="1400" dirty="0">
                          <a:effectLst/>
                          <a:latin typeface="+mj-lt"/>
                          <a:ea typeface="Calibri" panose="020F0502020204030204" pitchFamily="34" charset="0"/>
                          <a:cs typeface="Times New Roman" panose="02020603050405020304" pitchFamily="18" charset="0"/>
                        </a:rPr>
                        <a:t>День пам</a:t>
                      </a:r>
                      <a:r>
                        <a:rPr lang="ru-RU" sz="1400" dirty="0">
                          <a:effectLst/>
                          <a:latin typeface="+mj-lt"/>
                          <a:ea typeface="Calibri" panose="020F0502020204030204" pitchFamily="34" charset="0"/>
                          <a:cs typeface="Times New Roman" panose="02020603050405020304" pitchFamily="18" charset="0"/>
                        </a:rPr>
                        <a:t>’</a:t>
                      </a:r>
                      <a:r>
                        <a:rPr lang="uk-UA" sz="1400" dirty="0">
                          <a:effectLst/>
                          <a:latin typeface="+mj-lt"/>
                          <a:ea typeface="Calibri" panose="020F0502020204030204" pitchFamily="34" charset="0"/>
                          <a:cs typeface="Times New Roman" panose="02020603050405020304" pitchFamily="18" charset="0"/>
                        </a:rPr>
                        <a:t>яті та примирення</a:t>
                      </a:r>
                      <a:endParaRPr lang="ru-RU" sz="1400" dirty="0">
                        <a:effectLst/>
                        <a:latin typeface="+mj-lt"/>
                        <a:ea typeface="Calibri" panose="020F0502020204030204" pitchFamily="34" charset="0"/>
                        <a:cs typeface="Times New Roman" panose="02020603050405020304" pitchFamily="18" charset="0"/>
                      </a:endParaRPr>
                    </a:p>
                  </a:txBody>
                  <a:tcPr marL="85725" marR="85725" marT="0" marB="0"/>
                </a:tc>
              </a:tr>
              <a:tr h="271200">
                <a:tc>
                  <a:txBody>
                    <a:bodyPr/>
                    <a:lstStyle/>
                    <a:p>
                      <a:pPr algn="l">
                        <a:lnSpc>
                          <a:spcPct val="115000"/>
                        </a:lnSpc>
                        <a:spcAft>
                          <a:spcPts val="1000"/>
                        </a:spcAft>
                      </a:pPr>
                      <a:r>
                        <a:rPr lang="uk-UA" sz="1400" dirty="0">
                          <a:effectLst/>
                          <a:latin typeface="+mn-lt"/>
                          <a:ea typeface="Calibri" panose="020F0502020204030204" pitchFamily="34" charset="0"/>
                          <a:cs typeface="Times New Roman" panose="02020603050405020304" pitchFamily="18" charset="0"/>
                        </a:rPr>
                        <a:t>9 травня</a:t>
                      </a:r>
                      <a:endParaRPr lang="ru-RU" sz="1400" dirty="0">
                        <a:effectLst/>
                        <a:latin typeface="+mn-lt"/>
                        <a:ea typeface="Calibri" panose="020F0502020204030204" pitchFamily="34" charset="0"/>
                        <a:cs typeface="Times New Roman" panose="02020603050405020304" pitchFamily="18" charset="0"/>
                      </a:endParaRPr>
                    </a:p>
                  </a:txBody>
                  <a:tcPr marL="85725" marR="85725" marT="0" marB="0"/>
                </a:tc>
                <a:tc>
                  <a:txBody>
                    <a:bodyPr/>
                    <a:lstStyle/>
                    <a:p>
                      <a:pPr algn="l">
                        <a:lnSpc>
                          <a:spcPct val="115000"/>
                        </a:lnSpc>
                        <a:spcAft>
                          <a:spcPts val="1000"/>
                        </a:spcAft>
                      </a:pPr>
                      <a:r>
                        <a:rPr lang="uk-UA" sz="1400" dirty="0">
                          <a:effectLst/>
                          <a:latin typeface="+mj-lt"/>
                          <a:ea typeface="Calibri" panose="020F0502020204030204" pitchFamily="34" charset="0"/>
                          <a:cs typeface="Times New Roman" panose="02020603050405020304" pitchFamily="18" charset="0"/>
                        </a:rPr>
                        <a:t>День перемоги</a:t>
                      </a:r>
                      <a:endParaRPr lang="ru-RU" sz="1400" dirty="0">
                        <a:effectLst/>
                        <a:latin typeface="+mj-lt"/>
                        <a:ea typeface="Calibri" panose="020F0502020204030204" pitchFamily="34" charset="0"/>
                        <a:cs typeface="Times New Roman" panose="02020603050405020304" pitchFamily="18" charset="0"/>
                      </a:endParaRPr>
                    </a:p>
                  </a:txBody>
                  <a:tcPr marL="85725" marR="85725" marT="0" marB="0"/>
                </a:tc>
              </a:tr>
              <a:tr h="271200">
                <a:tc>
                  <a:txBody>
                    <a:bodyPr/>
                    <a:lstStyle/>
                    <a:p>
                      <a:pPr algn="l">
                        <a:lnSpc>
                          <a:spcPct val="115000"/>
                        </a:lnSpc>
                        <a:spcAft>
                          <a:spcPts val="1000"/>
                        </a:spcAft>
                      </a:pPr>
                      <a:r>
                        <a:rPr lang="uk-UA" sz="1400" dirty="0">
                          <a:effectLst/>
                          <a:latin typeface="+mn-lt"/>
                          <a:ea typeface="Calibri" panose="020F0502020204030204" pitchFamily="34" charset="0"/>
                          <a:cs typeface="Times New Roman" panose="02020603050405020304" pitchFamily="18" charset="0"/>
                        </a:rPr>
                        <a:t>10 травня</a:t>
                      </a:r>
                      <a:endParaRPr lang="ru-RU" sz="1400" dirty="0">
                        <a:effectLst/>
                        <a:latin typeface="+mn-lt"/>
                        <a:ea typeface="Calibri" panose="020F0502020204030204" pitchFamily="34" charset="0"/>
                        <a:cs typeface="Times New Roman" panose="02020603050405020304" pitchFamily="18" charset="0"/>
                      </a:endParaRPr>
                    </a:p>
                  </a:txBody>
                  <a:tcPr marL="85725" marR="85725" marT="0" marB="0"/>
                </a:tc>
                <a:tc>
                  <a:txBody>
                    <a:bodyPr/>
                    <a:lstStyle/>
                    <a:p>
                      <a:pPr algn="l">
                        <a:lnSpc>
                          <a:spcPct val="115000"/>
                        </a:lnSpc>
                        <a:spcAft>
                          <a:spcPts val="1000"/>
                        </a:spcAft>
                      </a:pPr>
                      <a:r>
                        <a:rPr lang="uk-UA" sz="1400" dirty="0">
                          <a:effectLst/>
                          <a:latin typeface="+mj-lt"/>
                          <a:ea typeface="Calibri" panose="020F0502020204030204" pitchFamily="34" charset="0"/>
                          <a:cs typeface="Times New Roman" panose="02020603050405020304" pitchFamily="18" charset="0"/>
                        </a:rPr>
                        <a:t>День матері</a:t>
                      </a:r>
                      <a:endParaRPr lang="ru-RU" sz="1400" dirty="0">
                        <a:effectLst/>
                        <a:latin typeface="+mj-lt"/>
                        <a:ea typeface="Calibri" panose="020F0502020204030204" pitchFamily="34" charset="0"/>
                        <a:cs typeface="Times New Roman" panose="02020603050405020304" pitchFamily="18" charset="0"/>
                      </a:endParaRPr>
                    </a:p>
                  </a:txBody>
                  <a:tcPr marL="85725" marR="85725" marT="0" marB="0"/>
                </a:tc>
              </a:tr>
              <a:tr h="274320">
                <a:tc>
                  <a:txBody>
                    <a:bodyPr/>
                    <a:lstStyle/>
                    <a:p>
                      <a:r>
                        <a:rPr lang="uk-UA" sz="1400" kern="1200" dirty="0" smtClean="0">
                          <a:solidFill>
                            <a:schemeClr val="dk1"/>
                          </a:solidFill>
                          <a:effectLst/>
                          <a:latin typeface="+mn-lt"/>
                          <a:ea typeface="+mn-ea"/>
                          <a:cs typeface="+mn-cs"/>
                        </a:rPr>
                        <a:t>18 травня</a:t>
                      </a:r>
                      <a:endParaRPr lang="ru-RU" sz="1400" dirty="0">
                        <a:latin typeface="+mn-lt"/>
                      </a:endParaRPr>
                    </a:p>
                  </a:txBody>
                  <a:tcPr marL="68580" marR="68580" marT="34290" marB="34290"/>
                </a:tc>
                <a:tc>
                  <a:txBody>
                    <a:bodyPr/>
                    <a:lstStyle/>
                    <a:p>
                      <a:r>
                        <a:rPr lang="uk-UA" sz="1400" kern="1200" dirty="0" smtClean="0">
                          <a:solidFill>
                            <a:schemeClr val="dk1"/>
                          </a:solidFill>
                          <a:effectLst/>
                          <a:latin typeface="+mj-lt"/>
                          <a:ea typeface="+mn-ea"/>
                          <a:cs typeface="+mn-cs"/>
                        </a:rPr>
                        <a:t>День вишиванки</a:t>
                      </a:r>
                      <a:endParaRPr lang="ru-RU" sz="1400" dirty="0">
                        <a:latin typeface="+mj-lt"/>
                      </a:endParaRPr>
                    </a:p>
                  </a:txBody>
                  <a:tcPr marL="68580" marR="68580" marT="34290" marB="34290"/>
                </a:tc>
              </a:tr>
              <a:tr h="274320">
                <a:tc>
                  <a:txBody>
                    <a:bodyPr/>
                    <a:lstStyle/>
                    <a:p>
                      <a:pPr algn="l">
                        <a:lnSpc>
                          <a:spcPct val="115000"/>
                        </a:lnSpc>
                        <a:spcAft>
                          <a:spcPts val="1000"/>
                        </a:spcAft>
                      </a:pPr>
                      <a:r>
                        <a:rPr lang="uk-UA" sz="1400" dirty="0">
                          <a:effectLst/>
                          <a:latin typeface="+mn-lt"/>
                          <a:ea typeface="Calibri" panose="020F0502020204030204" pitchFamily="34" charset="0"/>
                          <a:cs typeface="Times New Roman" panose="02020603050405020304" pitchFamily="18" charset="0"/>
                        </a:rPr>
                        <a:t>25 червня</a:t>
                      </a:r>
                      <a:endParaRPr lang="ru-RU" sz="1400" dirty="0">
                        <a:effectLst/>
                        <a:latin typeface="+mn-lt"/>
                        <a:ea typeface="Calibri" panose="020F0502020204030204" pitchFamily="34" charset="0"/>
                        <a:cs typeface="Times New Roman" panose="02020603050405020304" pitchFamily="18" charset="0"/>
                      </a:endParaRPr>
                    </a:p>
                  </a:txBody>
                  <a:tcPr marL="85725" marR="85725" marT="0" marB="0"/>
                </a:tc>
                <a:tc>
                  <a:txBody>
                    <a:bodyPr/>
                    <a:lstStyle/>
                    <a:p>
                      <a:r>
                        <a:rPr lang="uk-UA" sz="1400" kern="1200" dirty="0" smtClean="0">
                          <a:solidFill>
                            <a:schemeClr val="dk1"/>
                          </a:solidFill>
                          <a:effectLst/>
                          <a:latin typeface="+mj-lt"/>
                          <a:ea typeface="+mn-ea"/>
                          <a:cs typeface="+mn-cs"/>
                        </a:rPr>
                        <a:t>День молоді</a:t>
                      </a:r>
                      <a:endParaRPr lang="ru-RU" sz="1400" dirty="0">
                        <a:latin typeface="+mj-lt"/>
                      </a:endParaRPr>
                    </a:p>
                  </a:txBody>
                  <a:tcPr marL="68580" marR="68580" marT="34290" marB="34290"/>
                </a:tc>
              </a:tr>
              <a:tr h="274320">
                <a:tc>
                  <a:txBody>
                    <a:bodyPr/>
                    <a:lstStyle/>
                    <a:p>
                      <a:r>
                        <a:rPr lang="uk-UA" sz="1400" kern="1200" dirty="0" smtClean="0">
                          <a:solidFill>
                            <a:schemeClr val="dk1"/>
                          </a:solidFill>
                          <a:effectLst/>
                          <a:latin typeface="+mn-lt"/>
                          <a:ea typeface="+mn-ea"/>
                          <a:cs typeface="+mn-cs"/>
                        </a:rPr>
                        <a:t>28 червня</a:t>
                      </a:r>
                      <a:endParaRPr lang="ru-RU" sz="1400" dirty="0">
                        <a:latin typeface="+mn-lt"/>
                      </a:endParaRPr>
                    </a:p>
                  </a:txBody>
                  <a:tcPr marL="68580" marR="68580" marT="34290" marB="34290"/>
                </a:tc>
                <a:tc>
                  <a:txBody>
                    <a:bodyPr/>
                    <a:lstStyle/>
                    <a:p>
                      <a:r>
                        <a:rPr lang="uk-UA" sz="1400" kern="1200" dirty="0" smtClean="0">
                          <a:solidFill>
                            <a:schemeClr val="dk1"/>
                          </a:solidFill>
                          <a:effectLst/>
                          <a:latin typeface="+mj-lt"/>
                          <a:ea typeface="+mn-ea"/>
                          <a:cs typeface="+mn-cs"/>
                        </a:rPr>
                        <a:t>День конституції</a:t>
                      </a:r>
                      <a:endParaRPr lang="ru-RU" sz="1400" dirty="0">
                        <a:latin typeface="+mj-lt"/>
                      </a:endParaRPr>
                    </a:p>
                  </a:txBody>
                  <a:tcPr marL="68580" marR="68580" marT="34290" marB="34290"/>
                </a:tc>
              </a:tr>
              <a:tr h="274320">
                <a:tc>
                  <a:txBody>
                    <a:bodyPr/>
                    <a:lstStyle/>
                    <a:p>
                      <a:r>
                        <a:rPr lang="uk-UA" sz="1400" kern="1200" dirty="0" smtClean="0">
                          <a:solidFill>
                            <a:schemeClr val="dk1"/>
                          </a:solidFill>
                          <a:effectLst/>
                          <a:latin typeface="+mn-lt"/>
                          <a:ea typeface="+mn-ea"/>
                          <a:cs typeface="+mn-cs"/>
                        </a:rPr>
                        <a:t>23-24 серпня</a:t>
                      </a:r>
                      <a:endParaRPr lang="ru-RU" sz="1400" dirty="0">
                        <a:latin typeface="+mn-lt"/>
                      </a:endParaRPr>
                    </a:p>
                  </a:txBody>
                  <a:tcPr marL="68580" marR="68580" marT="34290" marB="34290"/>
                </a:tc>
                <a:tc>
                  <a:txBody>
                    <a:bodyPr/>
                    <a:lstStyle/>
                    <a:p>
                      <a:r>
                        <a:rPr lang="uk-UA" sz="1400" kern="1200" dirty="0" smtClean="0">
                          <a:solidFill>
                            <a:schemeClr val="dk1"/>
                          </a:solidFill>
                          <a:effectLst/>
                          <a:latin typeface="+mj-lt"/>
                          <a:ea typeface="+mn-ea"/>
                          <a:cs typeface="+mn-cs"/>
                        </a:rPr>
                        <a:t>День державного прапора України. День Незалежності</a:t>
                      </a:r>
                      <a:endParaRPr lang="ru-RU" sz="1400" dirty="0">
                        <a:latin typeface="+mj-lt"/>
                      </a:endParaRPr>
                    </a:p>
                  </a:txBody>
                  <a:tcPr marL="68580" marR="68580" marT="34290" marB="34290"/>
                </a:tc>
              </a:tr>
              <a:tr h="274320">
                <a:tc>
                  <a:txBody>
                    <a:bodyPr/>
                    <a:lstStyle/>
                    <a:p>
                      <a:r>
                        <a:rPr lang="uk-UA" sz="1400" kern="1200" dirty="0" smtClean="0">
                          <a:solidFill>
                            <a:schemeClr val="dk1"/>
                          </a:solidFill>
                          <a:effectLst/>
                          <a:latin typeface="+mn-lt"/>
                          <a:ea typeface="+mn-ea"/>
                          <a:cs typeface="+mn-cs"/>
                        </a:rPr>
                        <a:t>9 вересня</a:t>
                      </a:r>
                      <a:endParaRPr lang="ru-RU" sz="1400" dirty="0">
                        <a:latin typeface="+mn-lt"/>
                      </a:endParaRPr>
                    </a:p>
                  </a:txBody>
                  <a:tcPr marL="68580" marR="68580" marT="34290" marB="34290"/>
                </a:tc>
                <a:tc>
                  <a:txBody>
                    <a:bodyPr/>
                    <a:lstStyle/>
                    <a:p>
                      <a:r>
                        <a:rPr lang="uk-UA" sz="1400" kern="1200" dirty="0" smtClean="0">
                          <a:solidFill>
                            <a:schemeClr val="dk1"/>
                          </a:solidFill>
                          <a:effectLst/>
                          <a:latin typeface="+mj-lt"/>
                          <a:ea typeface="+mn-ea"/>
                          <a:cs typeface="+mn-cs"/>
                        </a:rPr>
                        <a:t>День українського кіно</a:t>
                      </a:r>
                      <a:endParaRPr lang="ru-RU" sz="1400" dirty="0">
                        <a:latin typeface="+mj-lt"/>
                      </a:endParaRPr>
                    </a:p>
                  </a:txBody>
                  <a:tcPr marL="68580" marR="68580" marT="34290" marB="34290"/>
                </a:tc>
              </a:tr>
              <a:tr h="274320">
                <a:tc>
                  <a:txBody>
                    <a:bodyPr/>
                    <a:lstStyle/>
                    <a:p>
                      <a:r>
                        <a:rPr lang="uk-UA" sz="1400" kern="1200" dirty="0" smtClean="0">
                          <a:solidFill>
                            <a:schemeClr val="dk1"/>
                          </a:solidFill>
                          <a:effectLst/>
                          <a:latin typeface="+mn-lt"/>
                          <a:ea typeface="+mn-ea"/>
                          <a:cs typeface="+mn-cs"/>
                        </a:rPr>
                        <a:t>14 жовтня</a:t>
                      </a:r>
                      <a:endParaRPr lang="ru-RU" sz="1400" dirty="0">
                        <a:latin typeface="+mn-lt"/>
                      </a:endParaRPr>
                    </a:p>
                  </a:txBody>
                  <a:tcPr marL="68580" marR="68580" marT="34290" marB="34290"/>
                </a:tc>
                <a:tc>
                  <a:txBody>
                    <a:bodyPr/>
                    <a:lstStyle/>
                    <a:p>
                      <a:r>
                        <a:rPr lang="uk-UA" sz="1400" kern="1200" dirty="0" smtClean="0">
                          <a:solidFill>
                            <a:schemeClr val="dk1"/>
                          </a:solidFill>
                          <a:effectLst/>
                          <a:latin typeface="+mj-lt"/>
                          <a:ea typeface="+mn-ea"/>
                          <a:cs typeface="+mn-cs"/>
                        </a:rPr>
                        <a:t>День українського козацтва. День захисника України.</a:t>
                      </a:r>
                      <a:endParaRPr lang="ru-RU" sz="1400" dirty="0">
                        <a:latin typeface="+mj-lt"/>
                      </a:endParaRPr>
                    </a:p>
                  </a:txBody>
                  <a:tcPr marL="68580" marR="68580" marT="34290" marB="34290"/>
                </a:tc>
              </a:tr>
              <a:tr h="274320">
                <a:tc>
                  <a:txBody>
                    <a:bodyPr/>
                    <a:lstStyle/>
                    <a:p>
                      <a:pPr algn="l">
                        <a:lnSpc>
                          <a:spcPct val="115000"/>
                        </a:lnSpc>
                        <a:spcAft>
                          <a:spcPts val="1000"/>
                        </a:spcAft>
                      </a:pPr>
                      <a:r>
                        <a:rPr lang="uk-UA" sz="1400" dirty="0">
                          <a:effectLst/>
                          <a:latin typeface="+mn-lt"/>
                          <a:ea typeface="Calibri" panose="020F0502020204030204" pitchFamily="34" charset="0"/>
                          <a:cs typeface="Times New Roman" panose="02020603050405020304" pitchFamily="18" charset="0"/>
                        </a:rPr>
                        <a:t>9 листопада</a:t>
                      </a:r>
                      <a:endParaRPr lang="ru-RU" sz="1400" dirty="0">
                        <a:effectLst/>
                        <a:latin typeface="+mn-lt"/>
                        <a:ea typeface="Calibri" panose="020F0502020204030204" pitchFamily="34" charset="0"/>
                        <a:cs typeface="Times New Roman" panose="02020603050405020304" pitchFamily="18" charset="0"/>
                      </a:endParaRPr>
                    </a:p>
                  </a:txBody>
                  <a:tcPr marL="85725" marR="85725" marT="0" marB="0"/>
                </a:tc>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uk-UA" sz="1400" kern="1200" dirty="0" smtClean="0">
                          <a:solidFill>
                            <a:schemeClr val="dk1"/>
                          </a:solidFill>
                          <a:effectLst/>
                          <a:latin typeface="+mj-lt"/>
                          <a:ea typeface="Calibri" panose="020F0502020204030204" pitchFamily="34" charset="0"/>
                          <a:cs typeface="Times New Roman" panose="02020603050405020304" pitchFamily="18" charset="0"/>
                        </a:rPr>
                        <a:t>День української писемності та мови</a:t>
                      </a:r>
                      <a:endParaRPr lang="ru-RU" sz="1400" kern="1200" dirty="0" smtClean="0">
                        <a:solidFill>
                          <a:schemeClr val="dk1"/>
                        </a:solidFill>
                        <a:effectLst/>
                        <a:latin typeface="+mj-lt"/>
                        <a:ea typeface="Calibri" panose="020F0502020204030204" pitchFamily="34" charset="0"/>
                        <a:cs typeface="Times New Roman" panose="02020603050405020304" pitchFamily="18" charset="0"/>
                      </a:endParaRPr>
                    </a:p>
                  </a:txBody>
                  <a:tcPr marL="85725" marR="85725" marT="0" marB="0"/>
                </a:tc>
              </a:tr>
              <a:tr h="274320">
                <a:tc>
                  <a:txBody>
                    <a:bodyPr/>
                    <a:lstStyle/>
                    <a:p>
                      <a:r>
                        <a:rPr lang="uk-UA" sz="1400" kern="1200" dirty="0" smtClean="0">
                          <a:solidFill>
                            <a:schemeClr val="dk1"/>
                          </a:solidFill>
                          <a:effectLst/>
                          <a:latin typeface="+mn-lt"/>
                          <a:ea typeface="+mn-ea"/>
                          <a:cs typeface="+mn-cs"/>
                        </a:rPr>
                        <a:t>21 листопада</a:t>
                      </a:r>
                      <a:endParaRPr lang="ru-RU" sz="1400" dirty="0">
                        <a:latin typeface="+mn-lt"/>
                      </a:endParaRPr>
                    </a:p>
                  </a:txBody>
                  <a:tcPr marL="68580" marR="68580" marT="34290" marB="34290"/>
                </a:tc>
                <a:tc>
                  <a:txBody>
                    <a:bodyPr/>
                    <a:lstStyle/>
                    <a:p>
                      <a:r>
                        <a:rPr lang="uk-UA" sz="1400" kern="1200" dirty="0" smtClean="0">
                          <a:solidFill>
                            <a:schemeClr val="dk1"/>
                          </a:solidFill>
                          <a:effectLst/>
                          <a:latin typeface="+mj-lt"/>
                          <a:ea typeface="+mn-ea"/>
                          <a:cs typeface="+mn-cs"/>
                        </a:rPr>
                        <a:t>День гідності та свободи</a:t>
                      </a:r>
                      <a:endParaRPr lang="ru-RU" sz="1400" dirty="0">
                        <a:latin typeface="+mj-lt"/>
                      </a:endParaRPr>
                    </a:p>
                  </a:txBody>
                  <a:tcPr marL="68580" marR="68580" marT="34290" marB="34290"/>
                </a:tc>
              </a:tr>
              <a:tr h="274320">
                <a:tc>
                  <a:txBody>
                    <a:bodyPr/>
                    <a:lstStyle/>
                    <a:p>
                      <a:r>
                        <a:rPr lang="uk-UA" sz="1400" kern="1200" dirty="0" smtClean="0">
                          <a:solidFill>
                            <a:schemeClr val="dk1"/>
                          </a:solidFill>
                          <a:effectLst/>
                          <a:latin typeface="+mn-lt"/>
                          <a:ea typeface="+mn-ea"/>
                          <a:cs typeface="+mn-cs"/>
                        </a:rPr>
                        <a:t>6 грудня </a:t>
                      </a:r>
                      <a:endParaRPr lang="ru-RU" sz="1400" dirty="0">
                        <a:latin typeface="+mn-lt"/>
                      </a:endParaRPr>
                    </a:p>
                  </a:txBody>
                  <a:tcPr marL="68580" marR="68580" marT="34290" marB="34290"/>
                </a:tc>
                <a:tc>
                  <a:txBody>
                    <a:bodyPr/>
                    <a:lstStyle/>
                    <a:p>
                      <a:r>
                        <a:rPr lang="uk-UA" sz="1400" kern="1200" dirty="0" smtClean="0">
                          <a:solidFill>
                            <a:schemeClr val="dk1"/>
                          </a:solidFill>
                          <a:effectLst/>
                          <a:latin typeface="+mj-lt"/>
                          <a:ea typeface="+mn-ea"/>
                          <a:cs typeface="+mn-cs"/>
                        </a:rPr>
                        <a:t>День збройних сил України</a:t>
                      </a:r>
                      <a:endParaRPr lang="ru-RU" sz="1400" dirty="0">
                        <a:latin typeface="+mj-lt"/>
                      </a:endParaRPr>
                    </a:p>
                  </a:txBody>
                  <a:tcPr marL="68580" marR="68580" marT="34290" marB="34290"/>
                </a:tc>
              </a:tr>
            </a:tbl>
          </a:graphicData>
        </a:graphic>
      </p:graphicFrame>
      <p:sp>
        <p:nvSpPr>
          <p:cNvPr id="7" name="Прямоугольник 6"/>
          <p:cNvSpPr/>
          <p:nvPr/>
        </p:nvSpPr>
        <p:spPr>
          <a:xfrm>
            <a:off x="3536639" y="90966"/>
            <a:ext cx="4718023" cy="692497"/>
          </a:xfrm>
          <a:prstGeom prst="rect">
            <a:avLst/>
          </a:prstGeom>
        </p:spPr>
        <p:txBody>
          <a:bodyPr wrap="square">
            <a:spAutoFit/>
          </a:bodyPr>
          <a:lstStyle/>
          <a:p>
            <a:r>
              <a:rPr lang="uk-UA" sz="1200" b="1" dirty="0" smtClean="0">
                <a:latin typeface="Comic Sans MS" panose="030F0702030302020204" pitchFamily="66" charset="0"/>
              </a:rPr>
              <a:t>Затверджено Головою СР  ________ Дуднік К.</a:t>
            </a:r>
            <a:endParaRPr lang="ru-RU" sz="1200" b="1" dirty="0" smtClean="0">
              <a:latin typeface="Comic Sans MS" panose="030F0702030302020204" pitchFamily="66" charset="0"/>
            </a:endParaRPr>
          </a:p>
          <a:p>
            <a:r>
              <a:rPr lang="uk-UA" sz="1350" b="1" dirty="0" smtClean="0">
                <a:latin typeface="Comic Sans MS" panose="030F0702030302020204" pitchFamily="66" charset="0"/>
              </a:rPr>
              <a:t>Заступник </a:t>
            </a:r>
            <a:r>
              <a:rPr lang="uk-UA" sz="1350" b="1" dirty="0">
                <a:latin typeface="Comic Sans MS" panose="030F0702030302020204" pitchFamily="66" charset="0"/>
              </a:rPr>
              <a:t>Голови СР  </a:t>
            </a:r>
            <a:r>
              <a:rPr lang="uk-UA" sz="1350" b="1" dirty="0" smtClean="0">
                <a:latin typeface="Comic Sans MS" panose="030F0702030302020204" pitchFamily="66" charset="0"/>
              </a:rPr>
              <a:t>________ </a:t>
            </a:r>
            <a:r>
              <a:rPr lang="uk-UA" sz="1350" b="1" dirty="0">
                <a:latin typeface="Comic Sans MS" panose="030F0702030302020204" pitchFamily="66" charset="0"/>
              </a:rPr>
              <a:t>Саржан А.</a:t>
            </a:r>
            <a:endParaRPr lang="ru-RU" sz="1350" b="1" dirty="0">
              <a:latin typeface="Comic Sans MS" panose="030F0702030302020204" pitchFamily="66" charset="0"/>
            </a:endParaRPr>
          </a:p>
          <a:p>
            <a:r>
              <a:rPr lang="uk-UA" sz="1350" b="1" dirty="0">
                <a:latin typeface="Comic Sans MS" panose="030F0702030302020204" pitchFamily="66" charset="0"/>
              </a:rPr>
              <a:t>Заступник Голови СР  </a:t>
            </a:r>
            <a:r>
              <a:rPr lang="uk-UA" sz="1350" b="1" dirty="0" smtClean="0">
                <a:latin typeface="Comic Sans MS" panose="030F0702030302020204" pitchFamily="66" charset="0"/>
              </a:rPr>
              <a:t>________ Сухомлінова </a:t>
            </a:r>
            <a:r>
              <a:rPr lang="uk-UA" sz="1350" b="1" dirty="0">
                <a:latin typeface="Comic Sans MS" panose="030F0702030302020204" pitchFamily="66" charset="0"/>
              </a:rPr>
              <a:t>А.</a:t>
            </a:r>
            <a:endParaRPr lang="ru-RU" sz="1500" b="1" dirty="0">
              <a:latin typeface="Comic Sans MS" panose="030F0702030302020204" pitchFamily="66" charset="0"/>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031030" y="2745030"/>
            <a:ext cx="6857998" cy="1367942"/>
          </a:xfrm>
          <a:prstGeom prst="rect">
            <a:avLst/>
          </a:prstGeom>
        </p:spPr>
      </p:pic>
    </p:spTree>
    <p:extLst>
      <p:ext uri="{BB962C8B-B14F-4D97-AF65-F5344CB8AC3E}">
        <p14:creationId xmlns:p14="http://schemas.microsoft.com/office/powerpoint/2010/main" val="24299998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035" y="250031"/>
            <a:ext cx="7886700" cy="1325563"/>
          </a:xfrm>
        </p:spPr>
        <p:txBody>
          <a:bodyPr>
            <a:noAutofit/>
          </a:bodyPr>
          <a:lstStyle/>
          <a:p>
            <a:r>
              <a:rPr lang="ru-RU" sz="2400" b="1" dirty="0">
                <a:solidFill>
                  <a:schemeClr val="accent1"/>
                </a:solidFill>
                <a:effectLst>
                  <a:outerShdw blurRad="38100" dist="38100" dir="2700000" algn="tl">
                    <a:srgbClr val="000000">
                      <a:alpha val="43137"/>
                    </a:srgbClr>
                  </a:outerShdw>
                </a:effectLst>
                <a:latin typeface="+mn-lt"/>
              </a:rPr>
              <a:t>21.05.2020 </a:t>
            </a:r>
            <a:r>
              <a:rPr lang="ru-RU" sz="2400" b="1" dirty="0" smtClean="0">
                <a:solidFill>
                  <a:schemeClr val="accent1"/>
                </a:solidFill>
                <a:effectLst>
                  <a:outerShdw blurRad="38100" dist="38100" dir="2700000" algn="tl">
                    <a:srgbClr val="000000">
                      <a:alpha val="43137"/>
                    </a:srgbClr>
                  </a:outerShdw>
                </a:effectLst>
                <a:latin typeface="+mn-lt"/>
              </a:rPr>
              <a:t>– Організація флешмобу до Дня </a:t>
            </a:r>
            <a:r>
              <a:rPr lang="ru-RU" sz="2400" b="1" dirty="0">
                <a:solidFill>
                  <a:schemeClr val="accent1"/>
                </a:solidFill>
                <a:effectLst>
                  <a:outerShdw blurRad="38100" dist="38100" dir="2700000" algn="tl">
                    <a:srgbClr val="000000">
                      <a:alpha val="43137"/>
                    </a:srgbClr>
                  </a:outerShdw>
                </a:effectLst>
                <a:latin typeface="+mn-lt"/>
              </a:rPr>
              <a:t>вишиванки </a:t>
            </a:r>
            <a:r>
              <a:rPr lang="ru-RU" sz="2400" b="1" dirty="0" smtClean="0">
                <a:solidFill>
                  <a:schemeClr val="accent1"/>
                </a:solidFill>
                <a:effectLst>
                  <a:outerShdw blurRad="38100" dist="38100" dir="2700000" algn="tl">
                    <a:srgbClr val="000000">
                      <a:alpha val="43137"/>
                    </a:srgbClr>
                  </a:outerShdw>
                </a:effectLst>
                <a:latin typeface="+mn-lt"/>
              </a:rPr>
              <a:t>. </a:t>
            </a:r>
            <a:r>
              <a:rPr lang="ru-RU" sz="2400" b="1" dirty="0">
                <a:solidFill>
                  <a:schemeClr val="accent1"/>
                </a:solidFill>
                <a:effectLst>
                  <a:outerShdw blurRad="38100" dist="38100" dir="2700000" algn="tl">
                    <a:srgbClr val="000000">
                      <a:alpha val="43137"/>
                    </a:srgbClr>
                  </a:outerShdw>
                </a:effectLst>
                <a:latin typeface="+mn-lt"/>
              </a:rPr>
              <a:t>С</a:t>
            </a:r>
            <a:r>
              <a:rPr lang="ru-RU" sz="2400" b="1" dirty="0" smtClean="0">
                <a:solidFill>
                  <a:schemeClr val="accent1"/>
                </a:solidFill>
                <a:effectLst>
                  <a:outerShdw blurRad="38100" dist="38100" dir="2700000" algn="tl">
                    <a:srgbClr val="000000">
                      <a:alpha val="43137"/>
                    </a:srgbClr>
                  </a:outerShdw>
                </a:effectLst>
                <a:latin typeface="+mn-lt"/>
              </a:rPr>
              <a:t>тудентська </a:t>
            </a:r>
            <a:r>
              <a:rPr lang="ru-RU" sz="2400" b="1" dirty="0">
                <a:solidFill>
                  <a:schemeClr val="accent1"/>
                </a:solidFill>
                <a:effectLst>
                  <a:outerShdw blurRad="38100" dist="38100" dir="2700000" algn="tl">
                    <a:srgbClr val="000000">
                      <a:alpha val="43137"/>
                    </a:srgbClr>
                  </a:outerShdw>
                </a:effectLst>
                <a:latin typeface="+mn-lt"/>
              </a:rPr>
              <a:t>молодь МДПУ підготувала відео про різноманіття вишиванок на теренах України.</a:t>
            </a:r>
            <a:br>
              <a:rPr lang="ru-RU" sz="2400" b="1" dirty="0">
                <a:solidFill>
                  <a:schemeClr val="accent1"/>
                </a:solidFill>
                <a:effectLst>
                  <a:outerShdw blurRad="38100" dist="38100" dir="2700000" algn="tl">
                    <a:srgbClr val="000000">
                      <a:alpha val="43137"/>
                    </a:srgbClr>
                  </a:outerShdw>
                </a:effectLst>
                <a:latin typeface="+mn-lt"/>
              </a:rPr>
            </a:br>
            <a:endParaRPr lang="ru-RU" sz="2400" b="1" dirty="0">
              <a:solidFill>
                <a:schemeClr val="accent1"/>
              </a:solidFill>
              <a:effectLst>
                <a:outerShdw blurRad="38100" dist="38100" dir="2700000" algn="tl">
                  <a:srgbClr val="000000">
                    <a:alpha val="43137"/>
                  </a:srgbClr>
                </a:outerShdw>
              </a:effectLst>
              <a:latin typeface="+mn-lt"/>
            </a:endParaRPr>
          </a:p>
        </p:txBody>
      </p:sp>
      <p:pic>
        <p:nvPicPr>
          <p:cNvPr id="5" name="Объект 4"/>
          <p:cNvPicPr>
            <a:picLocks noGrp="1" noChangeAspect="1"/>
          </p:cNvPicPr>
          <p:nvPr>
            <p:ph idx="1"/>
          </p:nvPr>
        </p:nvPicPr>
        <p:blipFill>
          <a:blip r:embed="rId2"/>
          <a:stretch>
            <a:fillRect/>
          </a:stretch>
        </p:blipFill>
        <p:spPr>
          <a:xfrm>
            <a:off x="110035" y="1825625"/>
            <a:ext cx="7886700" cy="4266094"/>
          </a:xfrm>
          <a:prstGeom prst="rect">
            <a:avLst/>
          </a:prstGeom>
        </p:spPr>
      </p:pic>
      <p:pic>
        <p:nvPicPr>
          <p:cNvPr id="4" name="Рисунок 3"/>
          <p:cNvPicPr>
            <a:picLocks noChangeAspect="1"/>
          </p:cNvPicPr>
          <p:nvPr/>
        </p:nvPicPr>
        <p:blipFill>
          <a:blip r:embed="rId3"/>
          <a:stretch>
            <a:fillRect/>
          </a:stretch>
        </p:blipFill>
        <p:spPr>
          <a:xfrm>
            <a:off x="7778378" y="0"/>
            <a:ext cx="1365622" cy="6840305"/>
          </a:xfrm>
          <a:prstGeom prst="rect">
            <a:avLst/>
          </a:prstGeom>
        </p:spPr>
      </p:pic>
    </p:spTree>
    <p:extLst>
      <p:ext uri="{BB962C8B-B14F-4D97-AF65-F5344CB8AC3E}">
        <p14:creationId xmlns:p14="http://schemas.microsoft.com/office/powerpoint/2010/main" val="3842127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0164" y="250031"/>
            <a:ext cx="7886700" cy="1325563"/>
          </a:xfrm>
        </p:spPr>
        <p:txBody>
          <a:bodyPr>
            <a:noAutofit/>
          </a:bodyPr>
          <a:lstStyle/>
          <a:p>
            <a:r>
              <a:rPr lang="ru-RU" sz="2400" b="1" dirty="0">
                <a:solidFill>
                  <a:schemeClr val="accent1"/>
                </a:solidFill>
                <a:effectLst>
                  <a:outerShdw blurRad="38100" dist="38100" dir="2700000" algn="tl">
                    <a:srgbClr val="000000">
                      <a:alpha val="43137"/>
                    </a:srgbClr>
                  </a:outerShdw>
                </a:effectLst>
                <a:latin typeface="+mn-lt"/>
              </a:rPr>
              <a:t>21.05.2020 </a:t>
            </a:r>
            <a:r>
              <a:rPr lang="ru-RU" sz="2400" b="1" dirty="0" smtClean="0">
                <a:solidFill>
                  <a:schemeClr val="accent1"/>
                </a:solidFill>
                <a:effectLst>
                  <a:outerShdw blurRad="38100" dist="38100" dir="2700000" algn="tl">
                    <a:srgbClr val="000000">
                      <a:alpha val="43137"/>
                    </a:srgbClr>
                  </a:outerShdw>
                </a:effectLst>
                <a:latin typeface="+mn-lt"/>
              </a:rPr>
              <a:t>–Творчий </a:t>
            </a:r>
            <a:r>
              <a:rPr lang="ru-RU" sz="2400" b="1" dirty="0">
                <a:solidFill>
                  <a:schemeClr val="accent1"/>
                </a:solidFill>
                <a:effectLst>
                  <a:outerShdw blurRad="38100" dist="38100" dir="2700000" algn="tl">
                    <a:srgbClr val="000000">
                      <a:alpha val="43137"/>
                    </a:srgbClr>
                  </a:outerShdw>
                </a:effectLst>
                <a:latin typeface="+mn-lt"/>
              </a:rPr>
              <a:t>вечір  «Вишиванка – символ нескорених» до Дня Вишиванки на платформі </a:t>
            </a:r>
            <a:r>
              <a:rPr lang="en-US" sz="2400" b="1" dirty="0">
                <a:solidFill>
                  <a:schemeClr val="accent1"/>
                </a:solidFill>
                <a:effectLst>
                  <a:outerShdw blurRad="38100" dist="38100" dir="2700000" algn="tl">
                    <a:srgbClr val="000000">
                      <a:alpha val="43137"/>
                    </a:srgbClr>
                  </a:outerShdw>
                </a:effectLst>
                <a:latin typeface="+mn-lt"/>
              </a:rPr>
              <a:t>Zoom</a:t>
            </a:r>
            <a:br>
              <a:rPr lang="en-US" sz="2400" b="1" dirty="0">
                <a:solidFill>
                  <a:schemeClr val="accent1"/>
                </a:solidFill>
                <a:effectLst>
                  <a:outerShdw blurRad="38100" dist="38100" dir="2700000" algn="tl">
                    <a:srgbClr val="000000">
                      <a:alpha val="43137"/>
                    </a:srgbClr>
                  </a:outerShdw>
                </a:effectLst>
                <a:latin typeface="+mn-lt"/>
              </a:rPr>
            </a:br>
            <a:endParaRPr lang="ru-RU" sz="2400" b="1" dirty="0">
              <a:solidFill>
                <a:schemeClr val="accent1"/>
              </a:solidFill>
              <a:effectLst>
                <a:outerShdw blurRad="38100" dist="38100" dir="2700000" algn="tl">
                  <a:srgbClr val="000000">
                    <a:alpha val="43137"/>
                  </a:srgbClr>
                </a:outerShdw>
              </a:effectLst>
              <a:latin typeface="+mn-lt"/>
            </a:endParaRPr>
          </a:p>
        </p:txBody>
      </p:sp>
      <p:pic>
        <p:nvPicPr>
          <p:cNvPr id="5" name="Объект 4"/>
          <p:cNvPicPr>
            <a:picLocks noGrp="1" noChangeAspect="1"/>
          </p:cNvPicPr>
          <p:nvPr>
            <p:ph idx="1"/>
          </p:nvPr>
        </p:nvPicPr>
        <p:blipFill>
          <a:blip r:embed="rId2"/>
          <a:stretch>
            <a:fillRect/>
          </a:stretch>
        </p:blipFill>
        <p:spPr>
          <a:xfrm>
            <a:off x="75921" y="1575594"/>
            <a:ext cx="7886700" cy="4194936"/>
          </a:xfrm>
          <a:prstGeom prst="rect">
            <a:avLst/>
          </a:prstGeom>
        </p:spPr>
      </p:pic>
      <p:pic>
        <p:nvPicPr>
          <p:cNvPr id="4" name="Рисунок 3"/>
          <p:cNvPicPr>
            <a:picLocks noChangeAspect="1"/>
          </p:cNvPicPr>
          <p:nvPr/>
        </p:nvPicPr>
        <p:blipFill>
          <a:blip r:embed="rId3"/>
          <a:stretch>
            <a:fillRect/>
          </a:stretch>
        </p:blipFill>
        <p:spPr>
          <a:xfrm>
            <a:off x="7778378" y="0"/>
            <a:ext cx="1365622" cy="6840305"/>
          </a:xfrm>
          <a:prstGeom prst="rect">
            <a:avLst/>
          </a:prstGeom>
        </p:spPr>
      </p:pic>
    </p:spTree>
    <p:extLst>
      <p:ext uri="{BB962C8B-B14F-4D97-AF65-F5344CB8AC3E}">
        <p14:creationId xmlns:p14="http://schemas.microsoft.com/office/powerpoint/2010/main" val="3938816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0978" y="250031"/>
            <a:ext cx="7886700" cy="1325563"/>
          </a:xfrm>
        </p:spPr>
        <p:txBody>
          <a:bodyPr>
            <a:normAutofit fontScale="90000"/>
          </a:bodyPr>
          <a:lstStyle/>
          <a:p>
            <a:r>
              <a:rPr lang="ru-RU" sz="2700" b="1" dirty="0">
                <a:solidFill>
                  <a:schemeClr val="accent1"/>
                </a:solidFill>
                <a:effectLst>
                  <a:outerShdw blurRad="38100" dist="38100" dir="2700000" algn="tl">
                    <a:srgbClr val="000000">
                      <a:alpha val="43137"/>
                    </a:srgbClr>
                  </a:outerShdw>
                </a:effectLst>
                <a:latin typeface="+mn-lt"/>
              </a:rPr>
              <a:t>01.06.2020 – </a:t>
            </a:r>
            <a:r>
              <a:rPr lang="ru-RU" sz="2700" b="1" dirty="0" smtClean="0">
                <a:solidFill>
                  <a:schemeClr val="accent1"/>
                </a:solidFill>
                <a:effectLst>
                  <a:outerShdw blurRad="38100" dist="38100" dir="2700000" algn="tl">
                    <a:srgbClr val="000000">
                      <a:alpha val="43137"/>
                    </a:srgbClr>
                  </a:outerShdw>
                </a:effectLst>
                <a:latin typeface="+mn-lt"/>
              </a:rPr>
              <a:t>Співорганізація </a:t>
            </a:r>
            <a:r>
              <a:rPr lang="ru-RU" sz="2700" b="1" dirty="0">
                <a:solidFill>
                  <a:schemeClr val="accent1"/>
                </a:solidFill>
                <a:effectLst>
                  <a:outerShdw blurRad="38100" dist="38100" dir="2700000" algn="tl">
                    <a:srgbClr val="000000">
                      <a:alpha val="43137"/>
                    </a:srgbClr>
                  </a:outerShdw>
                </a:effectLst>
                <a:latin typeface="+mn-lt"/>
              </a:rPr>
              <a:t>челенджу #потягудитинство до Дня захисту дітей.</a:t>
            </a:r>
            <a:r>
              <a:rPr lang="ru-RU" dirty="0"/>
              <a:t/>
            </a:r>
            <a:br>
              <a:rPr lang="ru-RU" dirty="0"/>
            </a:br>
            <a:endParaRPr lang="ru-RU" dirty="0"/>
          </a:p>
        </p:txBody>
      </p:sp>
      <p:pic>
        <p:nvPicPr>
          <p:cNvPr id="5" name="Объект 4"/>
          <p:cNvPicPr>
            <a:picLocks noGrp="1" noChangeAspect="1"/>
          </p:cNvPicPr>
          <p:nvPr>
            <p:ph idx="1"/>
          </p:nvPr>
        </p:nvPicPr>
        <p:blipFill>
          <a:blip r:embed="rId2"/>
          <a:stretch>
            <a:fillRect/>
          </a:stretch>
        </p:blipFill>
        <p:spPr>
          <a:xfrm>
            <a:off x="150978" y="1470782"/>
            <a:ext cx="7535359" cy="4479641"/>
          </a:xfrm>
          <a:prstGeom prst="rect">
            <a:avLst/>
          </a:prstGeom>
        </p:spPr>
      </p:pic>
      <p:pic>
        <p:nvPicPr>
          <p:cNvPr id="4" name="Рисунок 3"/>
          <p:cNvPicPr>
            <a:picLocks noChangeAspect="1"/>
          </p:cNvPicPr>
          <p:nvPr/>
        </p:nvPicPr>
        <p:blipFill>
          <a:blip r:embed="rId3"/>
          <a:stretch>
            <a:fillRect/>
          </a:stretch>
        </p:blipFill>
        <p:spPr>
          <a:xfrm>
            <a:off x="7778378" y="0"/>
            <a:ext cx="1365622" cy="6840305"/>
          </a:xfrm>
          <a:prstGeom prst="rect">
            <a:avLst/>
          </a:prstGeom>
        </p:spPr>
      </p:pic>
    </p:spTree>
    <p:extLst>
      <p:ext uri="{BB962C8B-B14F-4D97-AF65-F5344CB8AC3E}">
        <p14:creationId xmlns:p14="http://schemas.microsoft.com/office/powerpoint/2010/main" val="1791655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865" y="9599"/>
            <a:ext cx="7886700" cy="1325563"/>
          </a:xfrm>
        </p:spPr>
        <p:txBody>
          <a:bodyPr>
            <a:normAutofit/>
          </a:bodyPr>
          <a:lstStyle/>
          <a:p>
            <a:r>
              <a:rPr lang="uk-UA" sz="2400" b="1" dirty="0" smtClean="0">
                <a:solidFill>
                  <a:schemeClr val="accent1"/>
                </a:solidFill>
                <a:effectLst>
                  <a:outerShdw blurRad="38100" dist="38100" dir="2700000" algn="tl">
                    <a:srgbClr val="000000">
                      <a:alpha val="43137"/>
                    </a:srgbClr>
                  </a:outerShdw>
                </a:effectLst>
                <a:latin typeface="+mn-lt"/>
              </a:rPr>
              <a:t>01.06.2020-День захисту Дітей</a:t>
            </a:r>
            <a:endParaRPr lang="ru-RU" sz="2400" b="1" dirty="0">
              <a:solidFill>
                <a:schemeClr val="accent1"/>
              </a:solidFill>
              <a:effectLst>
                <a:outerShdw blurRad="38100" dist="38100" dir="2700000" algn="tl">
                  <a:srgbClr val="000000">
                    <a:alpha val="43137"/>
                  </a:srgbClr>
                </a:outerShdw>
              </a:effectLst>
              <a:latin typeface="+mn-lt"/>
            </a:endParaRPr>
          </a:p>
        </p:txBody>
      </p:sp>
      <p:sp>
        <p:nvSpPr>
          <p:cNvPr id="3" name="Объект 2"/>
          <p:cNvSpPr>
            <a:spLocks noGrp="1"/>
          </p:cNvSpPr>
          <p:nvPr>
            <p:ph idx="1"/>
          </p:nvPr>
        </p:nvSpPr>
        <p:spPr>
          <a:xfrm>
            <a:off x="0" y="941696"/>
            <a:ext cx="4101215" cy="5916304"/>
          </a:xfrm>
        </p:spPr>
        <p:txBody>
          <a:bodyPr>
            <a:normAutofit fontScale="92500" lnSpcReduction="20000"/>
          </a:bodyPr>
          <a:lstStyle/>
          <a:p>
            <a:r>
              <a:rPr lang="ru-RU" dirty="0"/>
              <a:t>Діти - це дуже світлий і позитивний "промінчик світлу", який є в нашому житті. І найважливішим є питання безпеки і захисту цього промінчика, адже в сучасному світі на нього можуть чекати неприємності. І через це дорослі та такі інститути як, державний і сімейний, повинні нести відповідальність за безпеку дітей. </a:t>
            </a:r>
            <a:br>
              <a:rPr lang="ru-RU" dirty="0"/>
            </a:br>
            <a:r>
              <a:rPr lang="ru-RU" dirty="0" smtClean="0"/>
              <a:t>Діти </a:t>
            </a:r>
            <a:r>
              <a:rPr lang="ru-RU" dirty="0"/>
              <a:t>- це найбільша радість, яка є у нашому житті, тому бережіть їх, адже без них немає майбутнього.</a:t>
            </a:r>
          </a:p>
        </p:txBody>
      </p:sp>
      <p:pic>
        <p:nvPicPr>
          <p:cNvPr id="4" name="Рисунок 3"/>
          <p:cNvPicPr>
            <a:picLocks noChangeAspect="1"/>
          </p:cNvPicPr>
          <p:nvPr/>
        </p:nvPicPr>
        <p:blipFill>
          <a:blip r:embed="rId2"/>
          <a:stretch>
            <a:fillRect/>
          </a:stretch>
        </p:blipFill>
        <p:spPr>
          <a:xfrm>
            <a:off x="7778378" y="0"/>
            <a:ext cx="1365622" cy="6840305"/>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1215" y="1586333"/>
            <a:ext cx="3677163" cy="3667637"/>
          </a:xfrm>
          <a:prstGeom prst="rect">
            <a:avLst/>
          </a:prstGeom>
        </p:spPr>
      </p:pic>
      <p:sp>
        <p:nvSpPr>
          <p:cNvPr id="6" name="TextBox 5"/>
          <p:cNvSpPr txBox="1"/>
          <p:nvPr/>
        </p:nvSpPr>
        <p:spPr>
          <a:xfrm>
            <a:off x="4967511" y="5253970"/>
            <a:ext cx="1944571" cy="369332"/>
          </a:xfrm>
          <a:prstGeom prst="rect">
            <a:avLst/>
          </a:prstGeom>
          <a:noFill/>
        </p:spPr>
        <p:txBody>
          <a:bodyPr wrap="none" rtlCol="0">
            <a:spAutoFit/>
          </a:bodyPr>
          <a:lstStyle/>
          <a:p>
            <a:r>
              <a:rPr lang="en-US" dirty="0"/>
              <a:t>@</a:t>
            </a:r>
            <a:r>
              <a:rPr lang="en-US" dirty="0" smtClean="0"/>
              <a:t>nps.viddil_mdpu</a:t>
            </a:r>
            <a:endParaRPr lang="en-US" dirty="0"/>
          </a:p>
        </p:txBody>
      </p:sp>
    </p:spTree>
    <p:extLst>
      <p:ext uri="{BB962C8B-B14F-4D97-AF65-F5344CB8AC3E}">
        <p14:creationId xmlns:p14="http://schemas.microsoft.com/office/powerpoint/2010/main" val="2504015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749" y="533583"/>
            <a:ext cx="7413111" cy="1163463"/>
          </a:xfrm>
        </p:spPr>
        <p:txBody>
          <a:bodyPr>
            <a:normAutofit/>
          </a:bodyPr>
          <a:lstStyle/>
          <a:p>
            <a:r>
              <a:rPr lang="en-US" sz="2400" b="1" dirty="0" smtClean="0">
                <a:solidFill>
                  <a:schemeClr val="accent1"/>
                </a:solidFill>
                <a:effectLst>
                  <a:outerShdw blurRad="38100" dist="38100" dir="2700000" algn="tl">
                    <a:srgbClr val="000000">
                      <a:alpha val="43137"/>
                    </a:srgbClr>
                  </a:outerShdw>
                </a:effectLst>
                <a:latin typeface="+mn-lt"/>
                <a:cs typeface="Times New Roman" panose="02020603050405020304" pitchFamily="18" charset="0"/>
              </a:rPr>
              <a:t>22</a:t>
            </a:r>
            <a:r>
              <a:rPr lang="ru-RU" sz="2400" b="1" dirty="0" smtClean="0">
                <a:solidFill>
                  <a:schemeClr val="accent1"/>
                </a:solidFill>
                <a:effectLst>
                  <a:outerShdw blurRad="38100" dist="38100" dir="2700000" algn="tl">
                    <a:srgbClr val="000000">
                      <a:alpha val="43137"/>
                    </a:srgbClr>
                  </a:outerShdw>
                </a:effectLst>
                <a:latin typeface="+mn-lt"/>
                <a:cs typeface="Times New Roman" panose="02020603050405020304" pitchFamily="18" charset="0"/>
              </a:rPr>
              <a:t>.06.2020 –День скорботи </a:t>
            </a:r>
            <a:r>
              <a:rPr lang="uk-UA" sz="2400" b="1" dirty="0" smtClean="0">
                <a:solidFill>
                  <a:schemeClr val="accent1"/>
                </a:solidFill>
                <a:effectLst>
                  <a:outerShdw blurRad="38100" dist="38100" dir="2700000" algn="tl">
                    <a:srgbClr val="000000">
                      <a:alpha val="43137"/>
                    </a:srgbClr>
                  </a:outerShdw>
                </a:effectLst>
                <a:latin typeface="+mn-lt"/>
                <a:cs typeface="Times New Roman" panose="02020603050405020304" pitchFamily="18" charset="0"/>
              </a:rPr>
              <a:t>і вшанування пам’яті жертв війни</a:t>
            </a:r>
            <a:endParaRPr lang="ru-RU" sz="2400" b="1" dirty="0">
              <a:solidFill>
                <a:schemeClr val="accent1"/>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3" name="Объект 2"/>
          <p:cNvSpPr>
            <a:spLocks noGrp="1"/>
          </p:cNvSpPr>
          <p:nvPr>
            <p:ph idx="1"/>
          </p:nvPr>
        </p:nvSpPr>
        <p:spPr>
          <a:xfrm>
            <a:off x="1" y="1897040"/>
            <a:ext cx="4145690" cy="4960960"/>
          </a:xfrm>
        </p:spPr>
        <p:txBody>
          <a:bodyPr>
            <a:normAutofit fontScale="85000" lnSpcReduction="20000"/>
          </a:bodyPr>
          <a:lstStyle/>
          <a:p>
            <a:r>
              <a:rPr lang="ru-RU" dirty="0"/>
              <a:t>Теплого літнього ранку 22 червня ніхто не очікував початку підступної війни. Ця війна зламала життя кожному: не дала шанс завести сім'ю і жити з нею в злагоді, не дала можливість комусь закінчити університет, дітям насолодитись дитинством та шумом сміху і радості. Але не дивлячись на такі травми, наш народ зміг вистояти. І зараз перед усім людством стоїть завдання не допустити таку страшну і кроваву війну.</a:t>
            </a:r>
          </a:p>
        </p:txBody>
      </p:sp>
      <p:pic>
        <p:nvPicPr>
          <p:cNvPr id="4" name="Рисунок 3"/>
          <p:cNvPicPr>
            <a:picLocks noChangeAspect="1"/>
          </p:cNvPicPr>
          <p:nvPr/>
        </p:nvPicPr>
        <p:blipFill>
          <a:blip r:embed="rId2"/>
          <a:stretch>
            <a:fillRect/>
          </a:stretch>
        </p:blipFill>
        <p:spPr>
          <a:xfrm>
            <a:off x="7778378" y="17695"/>
            <a:ext cx="1365622" cy="6840305"/>
          </a:xfrm>
          <a:prstGeom prst="rect">
            <a:avLst/>
          </a:prstGeom>
        </p:spPr>
      </p:pic>
      <p:pic>
        <p:nvPicPr>
          <p:cNvPr id="5" name="Рисунок 4"/>
          <p:cNvPicPr>
            <a:picLocks noChangeAspect="1"/>
          </p:cNvPicPr>
          <p:nvPr/>
        </p:nvPicPr>
        <p:blipFill>
          <a:blip r:embed="rId3"/>
          <a:stretch>
            <a:fillRect/>
          </a:stretch>
        </p:blipFill>
        <p:spPr>
          <a:xfrm>
            <a:off x="4145690" y="2056371"/>
            <a:ext cx="3632688" cy="3632688"/>
          </a:xfrm>
          <a:prstGeom prst="rect">
            <a:avLst/>
          </a:prstGeom>
        </p:spPr>
      </p:pic>
      <p:sp>
        <p:nvSpPr>
          <p:cNvPr id="6" name="TextBox 5"/>
          <p:cNvSpPr txBox="1"/>
          <p:nvPr/>
        </p:nvSpPr>
        <p:spPr>
          <a:xfrm>
            <a:off x="5180088" y="5679052"/>
            <a:ext cx="1944571" cy="369332"/>
          </a:xfrm>
          <a:prstGeom prst="rect">
            <a:avLst/>
          </a:prstGeom>
          <a:noFill/>
        </p:spPr>
        <p:txBody>
          <a:bodyPr wrap="none" rtlCol="0">
            <a:spAutoFit/>
          </a:bodyPr>
          <a:lstStyle/>
          <a:p>
            <a:r>
              <a:rPr lang="en-US" dirty="0"/>
              <a:t>@</a:t>
            </a:r>
            <a:r>
              <a:rPr lang="en-US" dirty="0" smtClean="0"/>
              <a:t>nps.viddil_mdpu</a:t>
            </a:r>
            <a:endParaRPr lang="en-US" dirty="0"/>
          </a:p>
        </p:txBody>
      </p:sp>
    </p:spTree>
    <p:extLst>
      <p:ext uri="{BB962C8B-B14F-4D97-AF65-F5344CB8AC3E}">
        <p14:creationId xmlns:p14="http://schemas.microsoft.com/office/powerpoint/2010/main" val="28644386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341"/>
            <a:ext cx="7886700" cy="885471"/>
          </a:xfrm>
        </p:spPr>
        <p:txBody>
          <a:bodyPr>
            <a:normAutofit/>
          </a:bodyPr>
          <a:lstStyle/>
          <a:p>
            <a:r>
              <a:rPr lang="uk-UA" sz="2400" b="1" dirty="0" smtClean="0">
                <a:solidFill>
                  <a:schemeClr val="accent1"/>
                </a:solidFill>
                <a:effectLst>
                  <a:outerShdw blurRad="38100" dist="38100" dir="2700000" algn="tl">
                    <a:srgbClr val="000000">
                      <a:alpha val="43137"/>
                    </a:srgbClr>
                  </a:outerShdw>
                </a:effectLst>
                <a:latin typeface="+mn-lt"/>
              </a:rPr>
              <a:t>28.06.2020 </a:t>
            </a:r>
            <a:r>
              <a:rPr lang="uk-UA" sz="2400" b="1" dirty="0">
                <a:solidFill>
                  <a:schemeClr val="accent1"/>
                </a:solidFill>
                <a:effectLst>
                  <a:outerShdw blurRad="38100" dist="38100" dir="2700000" algn="tl">
                    <a:srgbClr val="000000">
                      <a:alpha val="43137"/>
                    </a:srgbClr>
                  </a:outerShdw>
                </a:effectLst>
                <a:latin typeface="+mn-lt"/>
              </a:rPr>
              <a:t>– </a:t>
            </a:r>
            <a:r>
              <a:rPr lang="uk-UA" sz="2400" b="1" dirty="0" smtClean="0">
                <a:solidFill>
                  <a:schemeClr val="accent1"/>
                </a:solidFill>
                <a:effectLst>
                  <a:outerShdw blurRad="38100" dist="38100" dir="2700000" algn="tl">
                    <a:srgbClr val="000000">
                      <a:alpha val="43137"/>
                    </a:srgbClr>
                  </a:outerShdw>
                </a:effectLst>
                <a:latin typeface="+mn-lt"/>
              </a:rPr>
              <a:t>організація </a:t>
            </a:r>
            <a:r>
              <a:rPr lang="uk-UA" sz="2400" b="1" dirty="0">
                <a:solidFill>
                  <a:schemeClr val="accent1"/>
                </a:solidFill>
                <a:effectLst>
                  <a:outerShdw blurRad="38100" dist="38100" dir="2700000" algn="tl">
                    <a:srgbClr val="000000">
                      <a:alpha val="43137"/>
                    </a:srgbClr>
                  </a:outerShdw>
                </a:effectLst>
                <a:latin typeface="+mn-lt"/>
              </a:rPr>
              <a:t>онлайн вікторини «Конституція – основний закон моєї держави». </a:t>
            </a:r>
            <a:endParaRPr lang="ru-RU" sz="2400" b="1" dirty="0">
              <a:solidFill>
                <a:schemeClr val="accent1"/>
              </a:solidFill>
              <a:effectLst>
                <a:outerShdw blurRad="38100" dist="38100" dir="2700000" algn="tl">
                  <a:srgbClr val="000000">
                    <a:alpha val="43137"/>
                  </a:srgbClr>
                </a:outerShdw>
              </a:effectLst>
              <a:latin typeface="+mn-lt"/>
            </a:endParaRPr>
          </a:p>
        </p:txBody>
      </p:sp>
      <p:pic>
        <p:nvPicPr>
          <p:cNvPr id="4" name="Рисунок 3"/>
          <p:cNvPicPr>
            <a:picLocks noChangeAspect="1"/>
          </p:cNvPicPr>
          <p:nvPr/>
        </p:nvPicPr>
        <p:blipFill>
          <a:blip r:embed="rId2"/>
          <a:stretch>
            <a:fillRect/>
          </a:stretch>
        </p:blipFill>
        <p:spPr>
          <a:xfrm>
            <a:off x="7778378" y="0"/>
            <a:ext cx="1365622" cy="6840305"/>
          </a:xfrm>
          <a:prstGeom prst="rect">
            <a:avLst/>
          </a:prstGeom>
        </p:spPr>
      </p:pic>
      <p:pic>
        <p:nvPicPr>
          <p:cNvPr id="6" name="Рисунок 5"/>
          <p:cNvPicPr>
            <a:picLocks noChangeAspect="1"/>
          </p:cNvPicPr>
          <p:nvPr/>
        </p:nvPicPr>
        <p:blipFill rotWithShape="1">
          <a:blip r:embed="rId3"/>
          <a:srcRect t="8124"/>
          <a:stretch/>
        </p:blipFill>
        <p:spPr>
          <a:xfrm>
            <a:off x="185288" y="816189"/>
            <a:ext cx="3158413" cy="5962007"/>
          </a:xfrm>
          <a:prstGeom prst="rect">
            <a:avLst/>
          </a:prstGeom>
        </p:spPr>
      </p:pic>
      <p:pic>
        <p:nvPicPr>
          <p:cNvPr id="7" name="Рисунок 6"/>
          <p:cNvPicPr>
            <a:picLocks noChangeAspect="1"/>
          </p:cNvPicPr>
          <p:nvPr/>
        </p:nvPicPr>
        <p:blipFill>
          <a:blip r:embed="rId4"/>
          <a:stretch>
            <a:fillRect/>
          </a:stretch>
        </p:blipFill>
        <p:spPr>
          <a:xfrm>
            <a:off x="3528989" y="1529697"/>
            <a:ext cx="4072814" cy="4072814"/>
          </a:xfrm>
          <a:prstGeom prst="rect">
            <a:avLst/>
          </a:prstGeom>
        </p:spPr>
      </p:pic>
    </p:spTree>
    <p:extLst>
      <p:ext uri="{BB962C8B-B14F-4D97-AF65-F5344CB8AC3E}">
        <p14:creationId xmlns:p14="http://schemas.microsoft.com/office/powerpoint/2010/main" val="1600248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7778378" y="0"/>
            <a:ext cx="1365622" cy="6840305"/>
          </a:xfrm>
          <a:prstGeom prst="rect">
            <a:avLst/>
          </a:prstGeom>
        </p:spPr>
      </p:pic>
    </p:spTree>
    <p:extLst>
      <p:ext uri="{BB962C8B-B14F-4D97-AF65-F5344CB8AC3E}">
        <p14:creationId xmlns:p14="http://schemas.microsoft.com/office/powerpoint/2010/main" val="3999376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7778378" y="0"/>
            <a:ext cx="1365622" cy="6840305"/>
          </a:xfrm>
          <a:prstGeom prst="rect">
            <a:avLst/>
          </a:prstGeom>
        </p:spPr>
      </p:pic>
    </p:spTree>
    <p:extLst>
      <p:ext uri="{BB962C8B-B14F-4D97-AF65-F5344CB8AC3E}">
        <p14:creationId xmlns:p14="http://schemas.microsoft.com/office/powerpoint/2010/main" val="15354951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7778378" y="17695"/>
            <a:ext cx="1365622" cy="6840305"/>
          </a:xfrm>
          <a:prstGeom prst="rect">
            <a:avLst/>
          </a:prstGeom>
        </p:spPr>
      </p:pic>
    </p:spTree>
    <p:extLst>
      <p:ext uri="{BB962C8B-B14F-4D97-AF65-F5344CB8AC3E}">
        <p14:creationId xmlns:p14="http://schemas.microsoft.com/office/powerpoint/2010/main" val="21837138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7778378" y="0"/>
            <a:ext cx="1365622" cy="6840305"/>
          </a:xfrm>
          <a:prstGeom prst="rect">
            <a:avLst/>
          </a:prstGeom>
        </p:spPr>
      </p:pic>
    </p:spTree>
    <p:extLst>
      <p:ext uri="{BB962C8B-B14F-4D97-AF65-F5344CB8AC3E}">
        <p14:creationId xmlns:p14="http://schemas.microsoft.com/office/powerpoint/2010/main" val="527371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1176"/>
            <a:ext cx="7886700" cy="994172"/>
          </a:xfrm>
        </p:spPr>
        <p:txBody>
          <a:bodyPr>
            <a:normAutofit fontScale="90000"/>
          </a:bodyPr>
          <a:lstStyle/>
          <a:p>
            <a:pPr>
              <a:lnSpc>
                <a:spcPct val="100000"/>
              </a:lnSpc>
              <a:spcBef>
                <a:spcPts val="0"/>
              </a:spcBef>
            </a:pPr>
            <a:r>
              <a:rPr lang="uk-UA" sz="2325" b="1" dirty="0">
                <a:ln w="0"/>
                <a:solidFill>
                  <a:schemeClr val="accent1"/>
                </a:solidFill>
                <a:effectLst>
                  <a:outerShdw blurRad="38100" dist="25400" dir="5400000" algn="ctr" rotWithShape="0">
                    <a:srgbClr val="6E747A">
                      <a:alpha val="43000"/>
                    </a:srgbClr>
                  </a:outerShdw>
                </a:effectLst>
                <a:latin typeface="Calibri" panose="020F0502020204030204"/>
              </a:rPr>
              <a:t>11.12.2019 – Участь у звітно-виборчої конференції студентської ради Мелітопольського державного педагогічного університету імені Богдана Хмельницького, де було обрано нових членів СР.</a:t>
            </a:r>
            <a:r>
              <a:rPr lang="ru-RU" sz="1800" b="1" dirty="0">
                <a:ln/>
                <a:solidFill>
                  <a:prstClr val="white"/>
                </a:solidFill>
                <a:effectLst>
                  <a:outerShdw blurRad="38100" dist="19050" dir="2700000" algn="tl" rotWithShape="0">
                    <a:prstClr val="black">
                      <a:lumMod val="50000"/>
                      <a:alpha val="40000"/>
                    </a:prstClr>
                  </a:outerShdw>
                </a:effectLst>
                <a:latin typeface="Calibri" panose="020F0502020204030204"/>
              </a:rPr>
              <a:t/>
            </a:r>
            <a:br>
              <a:rPr lang="ru-RU" sz="1800" b="1" dirty="0">
                <a:ln/>
                <a:solidFill>
                  <a:prstClr val="white"/>
                </a:solidFill>
                <a:effectLst>
                  <a:outerShdw blurRad="38100" dist="19050" dir="2700000" algn="tl" rotWithShape="0">
                    <a:prstClr val="black">
                      <a:lumMod val="50000"/>
                      <a:alpha val="40000"/>
                    </a:prstClr>
                  </a:outerShdw>
                </a:effectLst>
                <a:latin typeface="Calibri" panose="020F0502020204030204"/>
              </a:rPr>
            </a:br>
            <a:endParaRPr lang="ru-RU" dirty="0"/>
          </a:p>
        </p:txBody>
      </p:sp>
      <p:pic>
        <p:nvPicPr>
          <p:cNvPr id="7" name="Рисунок 6"/>
          <p:cNvPicPr>
            <a:picLocks noChangeAspect="1"/>
          </p:cNvPicPr>
          <p:nvPr/>
        </p:nvPicPr>
        <p:blipFill rotWithShape="1">
          <a:blip r:embed="rId3">
            <a:extLst>
              <a:ext uri="{28A0092B-C50C-407E-A947-70E740481C1C}">
                <a14:useLocalDpi xmlns:a14="http://schemas.microsoft.com/office/drawing/2010/main" val="0"/>
              </a:ext>
            </a:extLst>
          </a:blip>
          <a:srcRect l="9167" t="15572" r="3125"/>
          <a:stretch/>
        </p:blipFill>
        <p:spPr>
          <a:xfrm>
            <a:off x="164199" y="1253463"/>
            <a:ext cx="7464899" cy="4783031"/>
          </a:xfrm>
          <a:prstGeom prst="rect">
            <a:avLst/>
          </a:prstGeom>
          <a:ln>
            <a:noFill/>
          </a:ln>
          <a:effectLst>
            <a:softEdge rad="112500"/>
          </a:effectLst>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031030" y="2745030"/>
            <a:ext cx="6857998" cy="1367942"/>
          </a:xfrm>
          <a:prstGeom prst="rect">
            <a:avLst/>
          </a:prstGeom>
        </p:spPr>
      </p:pic>
    </p:spTree>
    <p:extLst>
      <p:ext uri="{BB962C8B-B14F-4D97-AF65-F5344CB8AC3E}">
        <p14:creationId xmlns:p14="http://schemas.microsoft.com/office/powerpoint/2010/main" val="7525857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7778378" y="17695"/>
            <a:ext cx="1365622" cy="6840305"/>
          </a:xfrm>
          <a:prstGeom prst="rect">
            <a:avLst/>
          </a:prstGeom>
        </p:spPr>
      </p:pic>
    </p:spTree>
    <p:extLst>
      <p:ext uri="{BB962C8B-B14F-4D97-AF65-F5344CB8AC3E}">
        <p14:creationId xmlns:p14="http://schemas.microsoft.com/office/powerpoint/2010/main" val="26888634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7778378" y="17695"/>
            <a:ext cx="1365622" cy="6840305"/>
          </a:xfrm>
          <a:prstGeom prst="rect">
            <a:avLst/>
          </a:prstGeom>
        </p:spPr>
      </p:pic>
    </p:spTree>
    <p:extLst>
      <p:ext uri="{BB962C8B-B14F-4D97-AF65-F5344CB8AC3E}">
        <p14:creationId xmlns:p14="http://schemas.microsoft.com/office/powerpoint/2010/main" val="4140892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0251" y="269591"/>
            <a:ext cx="7886700" cy="1325563"/>
          </a:xfrm>
        </p:spPr>
        <p:txBody>
          <a:bodyPr>
            <a:normAutofit/>
          </a:bodyPr>
          <a:lstStyle/>
          <a:p>
            <a:r>
              <a:rPr lang="ru-RU" sz="2400" b="1" dirty="0" smtClean="0">
                <a:solidFill>
                  <a:schemeClr val="accent1"/>
                </a:solidFill>
                <a:effectLst>
                  <a:outerShdw blurRad="38100" dist="38100" dir="2700000" algn="tl">
                    <a:srgbClr val="000000">
                      <a:alpha val="43137"/>
                    </a:srgbClr>
                  </a:outerShdw>
                </a:effectLst>
                <a:latin typeface="+mn-lt"/>
              </a:rPr>
              <a:t>19.12.2019-День </a:t>
            </a:r>
            <a:r>
              <a:rPr lang="ru-RU" sz="2400" b="1" dirty="0">
                <a:solidFill>
                  <a:schemeClr val="accent1"/>
                </a:solidFill>
                <a:effectLst>
                  <a:outerShdw blurRad="38100" dist="38100" dir="2700000" algn="tl">
                    <a:srgbClr val="000000">
                      <a:alpha val="43137"/>
                    </a:srgbClr>
                  </a:outerShdw>
                </a:effectLst>
                <a:latin typeface="+mn-lt"/>
              </a:rPr>
              <a:t>Святого Миколая у </a:t>
            </a:r>
            <a:r>
              <a:rPr lang="ru-RU" sz="2400" b="1" dirty="0" smtClean="0">
                <a:solidFill>
                  <a:schemeClr val="accent1"/>
                </a:solidFill>
                <a:effectLst>
                  <a:outerShdw blurRad="38100" dist="38100" dir="2700000" algn="tl">
                    <a:srgbClr val="000000">
                      <a:alpha val="43137"/>
                    </a:srgbClr>
                  </a:outerShdw>
                </a:effectLst>
                <a:latin typeface="+mn-lt"/>
              </a:rPr>
              <a:t>школі-інтернаті </a:t>
            </a:r>
            <a:r>
              <a:rPr lang="ru-RU" sz="2400" b="1" dirty="0">
                <a:solidFill>
                  <a:schemeClr val="accent1"/>
                </a:solidFill>
                <a:effectLst>
                  <a:outerShdw blurRad="38100" dist="38100" dir="2700000" algn="tl">
                    <a:srgbClr val="000000">
                      <a:alpha val="43137"/>
                    </a:srgbClr>
                  </a:outerShdw>
                </a:effectLst>
                <a:latin typeface="+mn-lt"/>
              </a:rPr>
              <a:t>"Гармонія"</a:t>
            </a:r>
          </a:p>
        </p:txBody>
      </p:sp>
      <p:pic>
        <p:nvPicPr>
          <p:cNvPr id="5" name="Объект 4"/>
          <p:cNvPicPr>
            <a:picLocks noGrp="1" noChangeAspect="1"/>
          </p:cNvPicPr>
          <p:nvPr>
            <p:ph idx="1"/>
          </p:nvPr>
        </p:nvPicPr>
        <p:blipFill rotWithShape="1">
          <a:blip r:embed="rId2"/>
          <a:srcRect l="15260" t="11364" r="40831" b="10538"/>
          <a:stretch/>
        </p:blipFill>
        <p:spPr>
          <a:xfrm>
            <a:off x="13646" y="2883091"/>
            <a:ext cx="3698543" cy="3698544"/>
          </a:xfrm>
          <a:prstGeom prst="rect">
            <a:avLst/>
          </a:prstGeom>
          <a:ln>
            <a:noFill/>
          </a:ln>
          <a:effectLst>
            <a:softEdge rad="112500"/>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031030" y="2745030"/>
            <a:ext cx="6857998" cy="1367942"/>
          </a:xfrm>
          <a:prstGeom prst="rect">
            <a:avLst/>
          </a:prstGeom>
        </p:spPr>
      </p:pic>
      <p:pic>
        <p:nvPicPr>
          <p:cNvPr id="6" name="Рисунок 5"/>
          <p:cNvPicPr>
            <a:picLocks noChangeAspect="1"/>
          </p:cNvPicPr>
          <p:nvPr/>
        </p:nvPicPr>
        <p:blipFill rotWithShape="1">
          <a:blip r:embed="rId4"/>
          <a:srcRect l="15463" t="11329" r="40855" b="10489"/>
          <a:stretch/>
        </p:blipFill>
        <p:spPr>
          <a:xfrm>
            <a:off x="3698542" y="1733114"/>
            <a:ext cx="3833439" cy="3851825"/>
          </a:xfrm>
          <a:prstGeom prst="rect">
            <a:avLst/>
          </a:prstGeom>
          <a:ln>
            <a:noFill/>
          </a:ln>
          <a:effectLst>
            <a:softEdge rad="112500"/>
          </a:effectLst>
        </p:spPr>
      </p:pic>
    </p:spTree>
    <p:extLst>
      <p:ext uri="{BB962C8B-B14F-4D97-AF65-F5344CB8AC3E}">
        <p14:creationId xmlns:p14="http://schemas.microsoft.com/office/powerpoint/2010/main" val="434506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81602"/>
            <a:ext cx="8106770" cy="994172"/>
          </a:xfrm>
        </p:spPr>
        <p:txBody>
          <a:bodyPr>
            <a:noAutofit/>
          </a:bodyPr>
          <a:lstStyle/>
          <a:p>
            <a:pPr>
              <a:lnSpc>
                <a:spcPct val="100000"/>
              </a:lnSpc>
              <a:spcBef>
                <a:spcPts val="0"/>
              </a:spcBef>
            </a:pPr>
            <a:r>
              <a:rPr lang="ru-RU" sz="2100" b="1" dirty="0">
                <a:ln w="0"/>
                <a:solidFill>
                  <a:schemeClr val="accent1"/>
                </a:solidFill>
                <a:effectLst>
                  <a:outerShdw blurRad="38100" dist="25400" dir="5400000" algn="ctr" rotWithShape="0">
                    <a:srgbClr val="6E747A">
                      <a:alpha val="43000"/>
                    </a:srgbClr>
                  </a:outerShdw>
                </a:effectLst>
                <a:latin typeface="Calibri" panose="020F0502020204030204"/>
              </a:rPr>
              <a:t>21.12.2019 – пройшов новорічний ранок для дітей співробітників і студентів. Казкові герої новорічного свята захопили дітей в дивовижний світ казки веселими хороводами, запальними танками, завзятими іграми.</a:t>
            </a:r>
            <a:r>
              <a:rPr lang="ru-RU" sz="2100" b="1" dirty="0">
                <a:ln/>
                <a:solidFill>
                  <a:prstClr val="white"/>
                </a:solidFill>
                <a:effectLst>
                  <a:outerShdw blurRad="38100" dist="19050" dir="2700000" algn="tl" rotWithShape="0">
                    <a:prstClr val="black">
                      <a:lumMod val="50000"/>
                      <a:alpha val="40000"/>
                    </a:prstClr>
                  </a:outerShdw>
                </a:effectLst>
                <a:latin typeface="Calibri" panose="020F0502020204030204"/>
              </a:rPr>
              <a:t/>
            </a:r>
            <a:br>
              <a:rPr lang="ru-RU" sz="2100" b="1" dirty="0">
                <a:ln/>
                <a:solidFill>
                  <a:prstClr val="white"/>
                </a:solidFill>
                <a:effectLst>
                  <a:outerShdw blurRad="38100" dist="19050" dir="2700000" algn="tl" rotWithShape="0">
                    <a:prstClr val="black">
                      <a:lumMod val="50000"/>
                      <a:alpha val="40000"/>
                    </a:prstClr>
                  </a:outerShdw>
                </a:effectLst>
                <a:latin typeface="Calibri" panose="020F0502020204030204"/>
              </a:rPr>
            </a:br>
            <a:endParaRPr lang="ru-RU" sz="2100" dirty="0"/>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031030" y="2745030"/>
            <a:ext cx="6857998" cy="1367942"/>
          </a:xfrm>
          <a:prstGeom prst="rect">
            <a:avLst/>
          </a:prstGeom>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225" y="1680487"/>
            <a:ext cx="7418226" cy="494789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06452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
            <a:ext cx="7886700" cy="1325563"/>
          </a:xfrm>
        </p:spPr>
        <p:txBody>
          <a:bodyPr>
            <a:normAutofit fontScale="90000"/>
          </a:bodyPr>
          <a:lstStyle/>
          <a:p>
            <a:pPr>
              <a:lnSpc>
                <a:spcPct val="100000"/>
              </a:lnSpc>
              <a:spcBef>
                <a:spcPts val="0"/>
              </a:spcBef>
            </a:pPr>
            <a:r>
              <a:rPr lang="ru-RU" sz="2400" b="1" dirty="0">
                <a:ln w="0"/>
                <a:solidFill>
                  <a:schemeClr val="accent1"/>
                </a:solidFill>
                <a:effectLst>
                  <a:outerShdw blurRad="38100" dist="25400" dir="5400000" algn="ctr" rotWithShape="0">
                    <a:srgbClr val="6E747A">
                      <a:alpha val="43000"/>
                    </a:srgbClr>
                  </a:outerShdw>
                </a:effectLst>
                <a:latin typeface="Calibri" panose="020F0502020204030204"/>
              </a:rPr>
              <a:t>20.01.2020 – Зустріч з народним депутатом Крейденко В.В</a:t>
            </a:r>
            <a:r>
              <a:rPr lang="ru-RU" sz="1800" b="1" dirty="0">
                <a:ln w="0"/>
                <a:solidFill>
                  <a:schemeClr val="accent1"/>
                </a:solidFill>
                <a:effectLst>
                  <a:outerShdw blurRad="38100" dist="25400" dir="5400000" algn="ctr" rotWithShape="0">
                    <a:srgbClr val="6E747A">
                      <a:alpha val="43000"/>
                    </a:srgbClr>
                  </a:outerShdw>
                </a:effectLst>
                <a:latin typeface="Calibri" panose="020F0502020204030204"/>
              </a:rPr>
              <a:t>.</a:t>
            </a:r>
            <a:r>
              <a:rPr lang="ru-RU" sz="1800" b="1" dirty="0">
                <a:ln/>
                <a:solidFill>
                  <a:prstClr val="white"/>
                </a:solidFill>
                <a:effectLst>
                  <a:outerShdw blurRad="38100" dist="19050" dir="2700000" algn="tl" rotWithShape="0">
                    <a:prstClr val="black">
                      <a:lumMod val="50000"/>
                      <a:alpha val="40000"/>
                    </a:prstClr>
                  </a:outerShdw>
                </a:effectLst>
                <a:latin typeface="Calibri" panose="020F0502020204030204"/>
              </a:rPr>
              <a:t/>
            </a:r>
            <a:br>
              <a:rPr lang="ru-RU" sz="1800" b="1" dirty="0">
                <a:ln/>
                <a:solidFill>
                  <a:prstClr val="white"/>
                </a:solidFill>
                <a:effectLst>
                  <a:outerShdw blurRad="38100" dist="19050" dir="2700000" algn="tl" rotWithShape="0">
                    <a:prstClr val="black">
                      <a:lumMod val="50000"/>
                      <a:alpha val="40000"/>
                    </a:prstClr>
                  </a:outerShdw>
                </a:effectLst>
                <a:latin typeface="Calibri" panose="020F0502020204030204"/>
              </a:rPr>
            </a:br>
            <a:endParaRPr lang="ru-RU"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486" y="795954"/>
            <a:ext cx="7426296" cy="5563903"/>
          </a:xfrm>
          <a:prstGeom prst="rect">
            <a:avLst/>
          </a:prstGeom>
          <a:ln>
            <a:noFill/>
          </a:ln>
          <a:effectLst>
            <a:softEdge rad="11250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031030" y="2745030"/>
            <a:ext cx="6857998" cy="1367942"/>
          </a:xfrm>
          <a:prstGeom prst="rect">
            <a:avLst/>
          </a:prstGeom>
        </p:spPr>
      </p:pic>
    </p:spTree>
    <p:extLst>
      <p:ext uri="{BB962C8B-B14F-4D97-AF65-F5344CB8AC3E}">
        <p14:creationId xmlns:p14="http://schemas.microsoft.com/office/powerpoint/2010/main" val="20062021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12231"/>
            <a:ext cx="7631657" cy="994172"/>
          </a:xfrm>
        </p:spPr>
        <p:txBody>
          <a:bodyPr>
            <a:noAutofit/>
          </a:bodyPr>
          <a:lstStyle/>
          <a:p>
            <a:pPr>
              <a:lnSpc>
                <a:spcPct val="100000"/>
              </a:lnSpc>
              <a:spcBef>
                <a:spcPts val="0"/>
              </a:spcBef>
            </a:pPr>
            <a:r>
              <a:rPr lang="ru-RU" sz="2400" b="1" dirty="0">
                <a:ln w="0"/>
                <a:solidFill>
                  <a:schemeClr val="accent1"/>
                </a:solidFill>
                <a:effectLst>
                  <a:outerShdw blurRad="38100" dist="25400" dir="5400000" algn="ctr" rotWithShape="0">
                    <a:srgbClr val="6E747A">
                      <a:alpha val="43000"/>
                    </a:srgbClr>
                  </a:outerShdw>
                </a:effectLst>
                <a:latin typeface="Calibri" panose="020F0502020204030204"/>
              </a:rPr>
              <a:t>20.01.2020 –  зустріч з представниками студентської ради Луганської державної академії культури і мистецтв.</a:t>
            </a:r>
            <a:br>
              <a:rPr lang="ru-RU" sz="2400" b="1" dirty="0">
                <a:ln w="0"/>
                <a:solidFill>
                  <a:schemeClr val="accent1"/>
                </a:solidFill>
                <a:effectLst>
                  <a:outerShdw blurRad="38100" dist="25400" dir="5400000" algn="ctr" rotWithShape="0">
                    <a:srgbClr val="6E747A">
                      <a:alpha val="43000"/>
                    </a:srgbClr>
                  </a:outerShdw>
                </a:effectLst>
                <a:latin typeface="Calibri" panose="020F0502020204030204"/>
              </a:rPr>
            </a:br>
            <a:endParaRPr lang="ru-RU" sz="2400" b="1" dirty="0">
              <a:ln w="0"/>
              <a:solidFill>
                <a:schemeClr val="accent1"/>
              </a:solidFill>
              <a:effectLst>
                <a:outerShdw blurRad="38100" dist="25400" dir="5400000" algn="ctr" rotWithShape="0">
                  <a:srgbClr val="6E747A">
                    <a:alpha val="43000"/>
                  </a:srgbClr>
                </a:outerShdw>
              </a:effectLst>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788" y="1306403"/>
            <a:ext cx="7258869" cy="5438462"/>
          </a:xfrm>
          <a:prstGeom prst="rect">
            <a:avLst/>
          </a:prstGeom>
          <a:ln>
            <a:noFill/>
          </a:ln>
          <a:effectLst>
            <a:softEdge rad="11250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031030" y="2745030"/>
            <a:ext cx="6857998" cy="1367942"/>
          </a:xfrm>
          <a:prstGeom prst="rect">
            <a:avLst/>
          </a:prstGeom>
        </p:spPr>
      </p:pic>
    </p:spTree>
    <p:extLst>
      <p:ext uri="{BB962C8B-B14F-4D97-AF65-F5344CB8AC3E}">
        <p14:creationId xmlns:p14="http://schemas.microsoft.com/office/powerpoint/2010/main" val="24374135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7886700" cy="994172"/>
          </a:xfrm>
        </p:spPr>
        <p:txBody>
          <a:bodyPr/>
          <a:lstStyle/>
          <a:p>
            <a:r>
              <a:rPr lang="ru-RU" sz="2475" b="1" dirty="0" smtClean="0">
                <a:ln w="0"/>
                <a:solidFill>
                  <a:schemeClr val="accent1"/>
                </a:solidFill>
                <a:effectLst>
                  <a:outerShdw blurRad="38100" dist="25400" dir="5400000" algn="ctr" rotWithShape="0">
                    <a:srgbClr val="6E747A">
                      <a:alpha val="43000"/>
                    </a:srgbClr>
                  </a:outerShdw>
                </a:effectLst>
                <a:latin typeface="Calibri" panose="020F0502020204030204"/>
              </a:rPr>
              <a:t>22.01.2020 </a:t>
            </a:r>
            <a:r>
              <a:rPr lang="ru-RU" sz="2475" b="1" dirty="0" smtClean="0">
                <a:ln w="0"/>
                <a:solidFill>
                  <a:schemeClr val="accent1"/>
                </a:solidFill>
                <a:effectLst>
                  <a:outerShdw blurRad="38100" dist="25400" dir="5400000" algn="ctr" rotWithShape="0">
                    <a:srgbClr val="6E747A">
                      <a:alpha val="43000"/>
                    </a:srgbClr>
                  </a:outerShdw>
                </a:effectLst>
                <a:latin typeface="Calibri" panose="020F0502020204030204"/>
              </a:rPr>
              <a:t>– </a:t>
            </a:r>
            <a:r>
              <a:rPr lang="ru-RU" sz="2400" b="1" dirty="0">
                <a:ln/>
                <a:solidFill>
                  <a:schemeClr val="accent1"/>
                </a:solidFill>
                <a:latin typeface="+mn-lt"/>
              </a:rPr>
              <a:t>Організація та проведення </a:t>
            </a:r>
            <a:r>
              <a:rPr lang="ru-RU" sz="2400" b="1" dirty="0" smtClean="0">
                <a:ln w="0"/>
                <a:solidFill>
                  <a:schemeClr val="accent1"/>
                </a:solidFill>
                <a:latin typeface="Calibri" panose="020F0502020204030204"/>
              </a:rPr>
              <a:t>захода до дня </a:t>
            </a:r>
            <a:r>
              <a:rPr lang="ru-RU" sz="2400" b="1" dirty="0">
                <a:ln w="0"/>
                <a:solidFill>
                  <a:schemeClr val="accent1"/>
                </a:solidFill>
                <a:latin typeface="Calibri" panose="020F0502020204030204"/>
              </a:rPr>
              <a:t>соборності </a:t>
            </a:r>
            <a:r>
              <a:rPr lang="uk-UA" sz="2400" b="1" dirty="0">
                <a:ln w="0"/>
                <a:solidFill>
                  <a:schemeClr val="accent1"/>
                </a:solidFill>
                <a:latin typeface="Calibri" panose="020F0502020204030204"/>
              </a:rPr>
              <a:t>України</a:t>
            </a:r>
            <a:endParaRPr lang="ru-RU" sz="2400" b="1" dirty="0">
              <a:ln w="0"/>
              <a:solidFill>
                <a:schemeClr val="accent1"/>
              </a:solidFill>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7645" y="994172"/>
            <a:ext cx="4767741" cy="3180046"/>
          </a:xfrm>
          <a:prstGeom prst="rect">
            <a:avLst/>
          </a:prstGeom>
          <a:ln>
            <a:noFill/>
          </a:ln>
          <a:effectLst>
            <a:softEdge rad="112500"/>
          </a:effectLst>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5" y="1988344"/>
            <a:ext cx="3109420" cy="4664131"/>
          </a:xfrm>
          <a:prstGeom prst="rect">
            <a:avLst/>
          </a:prstGeom>
          <a:ln>
            <a:noFill/>
          </a:ln>
          <a:effectLst>
            <a:softEdge rad="11250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031030" y="2745030"/>
            <a:ext cx="6857998" cy="1367942"/>
          </a:xfrm>
          <a:prstGeom prst="rect">
            <a:avLst/>
          </a:prstGeom>
        </p:spPr>
      </p:pic>
    </p:spTree>
    <p:extLst>
      <p:ext uri="{BB962C8B-B14F-4D97-AF65-F5344CB8AC3E}">
        <p14:creationId xmlns:p14="http://schemas.microsoft.com/office/powerpoint/2010/main" val="391867551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624</TotalTime>
  <Words>872</Words>
  <Application>Microsoft Office PowerPoint</Application>
  <PresentationFormat>Экран (4:3)</PresentationFormat>
  <Paragraphs>110</Paragraphs>
  <Slides>41</Slides>
  <Notes>10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41</vt:i4>
      </vt:variant>
    </vt:vector>
  </HeadingPairs>
  <TitlesOfParts>
    <vt:vector size="47" baseType="lpstr">
      <vt:lpstr>Arial</vt:lpstr>
      <vt:lpstr>Calibri</vt:lpstr>
      <vt:lpstr>Calibri Light</vt:lpstr>
      <vt:lpstr>Comic Sans MS</vt:lpstr>
      <vt:lpstr>Times New Roman</vt:lpstr>
      <vt:lpstr>Тема Office</vt:lpstr>
      <vt:lpstr>Презентация PowerPoint</vt:lpstr>
      <vt:lpstr>Склад команди</vt:lpstr>
      <vt:lpstr>План роботи </vt:lpstr>
      <vt:lpstr>11.12.2019 – Участь у звітно-виборчої конференції студентської ради Мелітопольського державного педагогічного університету імені Богдана Хмельницького, де було обрано нових членів СР. </vt:lpstr>
      <vt:lpstr>19.12.2019-День Святого Миколая у школі-інтернаті "Гармонія"</vt:lpstr>
      <vt:lpstr>21.12.2019 – пройшов новорічний ранок для дітей співробітників і студентів. Казкові герої новорічного свята захопили дітей в дивовижний світ казки веселими хороводами, запальними танками, завзятими іграми. </vt:lpstr>
      <vt:lpstr>20.01.2020 – Зустріч з народним депутатом Крейденко В.В. </vt:lpstr>
      <vt:lpstr>20.01.2020 –  зустріч з представниками студентської ради Луганської державної академії культури і мистецтв. </vt:lpstr>
      <vt:lpstr>22.01.2020 – Організація та проведення захода до дня соборності України</vt:lpstr>
      <vt:lpstr>22.01.2020 – проведення патріотичної акції «Ланцюг єднання» на площі Перемоги біля пам'ятника Тарасу Шевченку. </vt:lpstr>
      <vt:lpstr>31.01.2020- Зустріч з представниками студентської ради Мелітопольського училища культури</vt:lpstr>
      <vt:lpstr>31.01.2020 – зустріч з представниками студентської ради Мелітопольського промислово-економічного коледжу. </vt:lpstr>
      <vt:lpstr>04.02.2020 –зустріч з представниками  Управління молоді та спорту </vt:lpstr>
      <vt:lpstr>05.02.2020-проведення акції «Допоможи безхатченку»</vt:lpstr>
      <vt:lpstr>20.02.2020 – Організація та проведення творчого вечора до Міжнародного дня рідної мови «Мова єднає». </vt:lpstr>
      <vt:lpstr>27.02.2020 – в стінах головного корпусу відбувся благодійний ярмарок солодких смаколиків, що був присвячений Масляній. </vt:lpstr>
      <vt:lpstr>11-18.04.2020 - організація фотоконкурсу «Крутецький Великодній кошик». </vt:lpstr>
      <vt:lpstr>Створення персонального аккаунту відділу національно – патрітичного виховата та соціальної роботи зі студентською молоддю «nps.viddil_mdpu»</vt:lpstr>
      <vt:lpstr>26.04.2020 - пост до Дня пам’яті Чорнобильської трагедії</vt:lpstr>
      <vt:lpstr>Участь студентської ради у щорічному арт-фестивалі соціального мистецтва «Том Сойєр Фест» онлайн</vt:lpstr>
      <vt:lpstr>27.04.2020 – традиційна зустріч ректора університету Солоненка А.М. і представників ректорату зі студентським активом. </vt:lpstr>
      <vt:lpstr>08.05.2020 - Організаторка літературної акції «Поезія Перемоги».</vt:lpstr>
      <vt:lpstr>07.05.2020 – участь членів СР у онлайн-концерті «Шляхами перемоги», присвяченому святкуванню Дню Перемоги над нацизмом у Другій Світовій війні. </vt:lpstr>
      <vt:lpstr>Участь членів СР у святковому челенджі «Нащадки переможців», присвяченому 75-річчю перемоги у Другій світовій війні. </vt:lpstr>
      <vt:lpstr>09.05.2020 – День Перемоги</vt:lpstr>
      <vt:lpstr>Студентська рада запустила флешмоб #ПідтримуюЛікарів #ПідтримуюМедиків #Залишайтеся Вдома</vt:lpstr>
      <vt:lpstr>10.05.2020 – організація фотофлешмобу «За все, що маю,  дякую тобі!» до Міжнародного дня Матері. </vt:lpstr>
      <vt:lpstr>15.05.2020 – Організація акції До Міжнародного дня родини «Здорова родина – міцна держава» </vt:lpstr>
      <vt:lpstr>16.05.2020 - Організація привітання всіх з Днем Європи мовами, на котрих балакають країни, що входять до ЄС! </vt:lpstr>
      <vt:lpstr>21.05.2020 – Організація флешмобу до Дня вишиванки . Студентська молодь МДПУ підготувала відео про різноманіття вишиванок на теренах України. </vt:lpstr>
      <vt:lpstr>21.05.2020 –Творчий вечір  «Вишиванка – символ нескорених» до Дня Вишиванки на платформі Zoom </vt:lpstr>
      <vt:lpstr>01.06.2020 – Співорганізація челенджу #потягудитинство до Дня захисту дітей. </vt:lpstr>
      <vt:lpstr>01.06.2020-День захисту Дітей</vt:lpstr>
      <vt:lpstr>22.06.2020 –День скорботи і вшанування пам’яті жертв війни</vt:lpstr>
      <vt:lpstr>28.06.2020 – організація онлайн вікторини «Конституція – основний закон моєї держави».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Alina Kuznetsowa</dc:creator>
  <cp:lastModifiedBy>Alina Kuznetsowa</cp:lastModifiedBy>
  <cp:revision>37</cp:revision>
  <cp:lastPrinted>2020-02-04T15:02:56Z</cp:lastPrinted>
  <dcterms:created xsi:type="dcterms:W3CDTF">2020-02-02T17:33:39Z</dcterms:created>
  <dcterms:modified xsi:type="dcterms:W3CDTF">2020-07-07T06:22:18Z</dcterms:modified>
</cp:coreProperties>
</file>