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</a:t>
            </a:r>
            <a:r>
              <a:rPr lang="uk-UA" dirty="0" err="1" smtClean="0"/>
              <a:t>студентоцентрованого</a:t>
            </a:r>
            <a:r>
              <a:rPr lang="uk-UA" dirty="0" smtClean="0"/>
              <a:t> підходу в освітній діяльності: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західноєвропейський досвід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2400" dirty="0" smtClean="0">
                <a:solidFill>
                  <a:schemeClr val="tx1"/>
                </a:solidFill>
              </a:rPr>
              <a:t>27 жовтня 2020 р.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wnloads\лого-в-пнг-цвет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9" b="52637"/>
          <a:stretch/>
        </p:blipFill>
        <p:spPr bwMode="auto">
          <a:xfrm>
            <a:off x="85118" y="0"/>
            <a:ext cx="2840182" cy="23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5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Jig-saw reading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369496" cy="47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5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Жива </a:t>
            </a:r>
            <a:r>
              <a:rPr lang="ru-RU" dirty="0" err="1"/>
              <a:t>бібліотека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/>
              <a:t>4 </a:t>
            </a:r>
            <a:r>
              <a:rPr lang="ru-RU" sz="2800" dirty="0" err="1"/>
              <a:t>групи</a:t>
            </a:r>
            <a:r>
              <a:rPr lang="ru-RU" sz="2800" dirty="0"/>
              <a:t> «</a:t>
            </a:r>
            <a:r>
              <a:rPr lang="ru-RU" sz="2800" dirty="0" err="1"/>
              <a:t>читають</a:t>
            </a:r>
            <a:r>
              <a:rPr lang="ru-RU" sz="2800" dirty="0"/>
              <a:t>» </a:t>
            </a:r>
            <a:r>
              <a:rPr lang="ru-RU" sz="2800" dirty="0" smtClean="0"/>
              <a:t>книги </a:t>
            </a:r>
          </a:p>
          <a:p>
            <a:pPr>
              <a:spcBef>
                <a:spcPts val="0"/>
              </a:spcBef>
            </a:pPr>
            <a:r>
              <a:rPr lang="uk-UA" sz="2800" dirty="0" smtClean="0"/>
              <a:t>П</a:t>
            </a:r>
            <a:r>
              <a:rPr lang="ru-RU" sz="2800" dirty="0" smtClean="0"/>
              <a:t>о </a:t>
            </a:r>
            <a:r>
              <a:rPr lang="ru-RU" sz="2800" dirty="0" err="1"/>
              <a:t>черзі</a:t>
            </a:r>
            <a:r>
              <a:rPr lang="ru-RU" sz="2800" dirty="0"/>
              <a:t> </a:t>
            </a:r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en-US" sz="2800" dirty="0" smtClean="0"/>
              <a:t>book-crossing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20 </a:t>
            </a:r>
            <a:r>
              <a:rPr lang="ru-RU" sz="2800" dirty="0" err="1"/>
              <a:t>хвилин</a:t>
            </a:r>
            <a:r>
              <a:rPr lang="ru-RU" sz="2800" dirty="0"/>
              <a:t> на </a:t>
            </a:r>
            <a:r>
              <a:rPr lang="ru-RU" sz="2800" dirty="0" smtClean="0"/>
              <a:t>книгу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Feedback</a:t>
            </a:r>
            <a:r>
              <a:rPr lang="uk-UA" sz="2800" dirty="0" smtClean="0"/>
              <a:t> «Відгук читача»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08" y="2816042"/>
            <a:ext cx="6909792" cy="404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8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Оцінювання,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uk-UA" dirty="0" smtClean="0"/>
              <a:t>Спільна зі студентами домовленість щодо представлення результату роботи</a:t>
            </a:r>
          </a:p>
          <a:p>
            <a:r>
              <a:rPr lang="uk-UA" dirty="0" smtClean="0"/>
              <a:t>Взаємна оцінка студентів один одного</a:t>
            </a:r>
          </a:p>
          <a:p>
            <a:r>
              <a:rPr lang="uk-UA" dirty="0" smtClean="0"/>
              <a:t>Спільна зі студентами розробка критеріїв для оцінки</a:t>
            </a:r>
          </a:p>
          <a:p>
            <a:r>
              <a:rPr lang="en-US" dirty="0" smtClean="0"/>
              <a:t>Open-book quiz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28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Енерджайзер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стають</a:t>
            </a:r>
            <a:r>
              <a:rPr lang="ru-RU" dirty="0"/>
              <a:t> в коло, </a:t>
            </a:r>
            <a:r>
              <a:rPr lang="ru-RU" dirty="0" err="1"/>
              <a:t>обличчям</a:t>
            </a:r>
            <a:r>
              <a:rPr lang="ru-RU" dirty="0"/>
              <a:t> </a:t>
            </a:r>
            <a:r>
              <a:rPr lang="ru-RU" dirty="0" err="1"/>
              <a:t>назовні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Рахують</a:t>
            </a:r>
            <a:r>
              <a:rPr lang="ru-RU" dirty="0" smtClean="0"/>
              <a:t> </a:t>
            </a:r>
            <a:r>
              <a:rPr lang="ru-RU" dirty="0"/>
              <a:t>до 10 (не </a:t>
            </a:r>
            <a:r>
              <a:rPr lang="ru-RU" dirty="0" err="1"/>
              <a:t>ланцюжком</a:t>
            </a:r>
            <a:r>
              <a:rPr lang="ru-RU" dirty="0"/>
              <a:t>). </a:t>
            </a:r>
            <a:endParaRPr lang="en-US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називають</a:t>
            </a:r>
            <a:r>
              <a:rPr lang="ru-RU" dirty="0"/>
              <a:t> число </a:t>
            </a:r>
            <a:r>
              <a:rPr lang="ru-RU" dirty="0" err="1"/>
              <a:t>одночасно</a:t>
            </a:r>
            <a:r>
              <a:rPr lang="ru-RU" dirty="0"/>
              <a:t>,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95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7000"/>
            <a:ext cx="6286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кальный диск\изображения\fail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20" y="332656"/>
            <a:ext cx="91810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where your learners 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Вхідний контроль?</a:t>
            </a:r>
          </a:p>
          <a:p>
            <a:pPr marL="0" indent="0">
              <a:buNone/>
            </a:pPr>
            <a:r>
              <a:rPr lang="uk-UA" dirty="0" smtClean="0"/>
              <a:t>+</a:t>
            </a:r>
          </a:p>
          <a:p>
            <a:r>
              <a:rPr lang="uk-UA" dirty="0" smtClean="0"/>
              <a:t>Очікування від курсу</a:t>
            </a:r>
          </a:p>
          <a:p>
            <a:pPr marL="0" indent="0">
              <a:buNone/>
            </a:pPr>
            <a:r>
              <a:rPr lang="uk-UA" dirty="0" smtClean="0"/>
              <a:t>+</a:t>
            </a:r>
          </a:p>
          <a:p>
            <a:r>
              <a:rPr lang="uk-UA" dirty="0" smtClean="0"/>
              <a:t>Зміст курсу, мета вивчення, форми і режими роботи, контроль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Знайомство з дисципліною та 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Влаштуйте ОП </a:t>
            </a:r>
            <a:r>
              <a:rPr lang="en-US" b="1" dirty="0" smtClean="0"/>
              <a:t>quiz</a:t>
            </a:r>
            <a:r>
              <a:rPr lang="uk-UA" b="1" dirty="0" smtClean="0"/>
              <a:t>:</a:t>
            </a:r>
            <a:endParaRPr lang="en-US" b="1" dirty="0" smtClean="0"/>
          </a:p>
          <a:p>
            <a:pPr marL="0" indent="0">
              <a:buNone/>
            </a:pPr>
            <a:r>
              <a:rPr lang="uk-UA" dirty="0" smtClean="0"/>
              <a:t>Яку кваліфікацію Ви здобудете?</a:t>
            </a:r>
          </a:p>
          <a:p>
            <a:pPr marL="0" indent="0">
              <a:buNone/>
            </a:pPr>
            <a:r>
              <a:rPr lang="uk-UA" dirty="0" smtClean="0"/>
              <a:t>Скільки кредитів відведено на вивчення дисципліни?</a:t>
            </a:r>
          </a:p>
          <a:p>
            <a:pPr marL="0" indent="0">
              <a:buNone/>
            </a:pPr>
            <a:r>
              <a:rPr lang="uk-UA" dirty="0" smtClean="0"/>
              <a:t>Знайдіть дисципліну у структурно-логічній схемі і скажіть, з якими іншими дисциплінами вона пов’язана?</a:t>
            </a:r>
          </a:p>
          <a:p>
            <a:pPr marL="0" indent="0">
              <a:buNone/>
            </a:pPr>
            <a:r>
              <a:rPr lang="uk-UA" dirty="0" smtClean="0"/>
              <a:t>За матрицею визначте, які компетентності Ви розвинете під час вивчення дисципліни.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6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Важливо: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Розуміти, що мотивує Ваших студентів</a:t>
            </a:r>
          </a:p>
          <a:p>
            <a:r>
              <a:rPr lang="uk-UA" dirty="0" smtClean="0"/>
              <a:t>Переконатись, що освітнє середовище є інклюзивним</a:t>
            </a:r>
          </a:p>
          <a:p>
            <a:r>
              <a:rPr lang="uk-UA" dirty="0" smtClean="0"/>
              <a:t>Дізнатись про те, як вчаться Ваші студенти</a:t>
            </a:r>
          </a:p>
          <a:p>
            <a:r>
              <a:rPr lang="uk-UA" dirty="0" smtClean="0"/>
              <a:t>Називайте по імені</a:t>
            </a:r>
          </a:p>
          <a:p>
            <a:r>
              <a:rPr lang="uk-UA" dirty="0" smtClean="0"/>
              <a:t>Хваліть</a:t>
            </a:r>
          </a:p>
          <a:p>
            <a:r>
              <a:rPr lang="uk-UA" dirty="0" smtClean="0"/>
              <a:t>Ставтеся як до рівних, ніякої зверхності</a:t>
            </a:r>
          </a:p>
          <a:p>
            <a:r>
              <a:rPr lang="uk-UA" dirty="0" smtClean="0"/>
              <a:t>План заняття має бути гнучким</a:t>
            </a:r>
          </a:p>
          <a:p>
            <a:r>
              <a:rPr lang="uk-UA" dirty="0" smtClean="0"/>
              <a:t>Посміхайтесь</a:t>
            </a:r>
          </a:p>
          <a:p>
            <a:r>
              <a:rPr lang="uk-UA" dirty="0" smtClean="0"/>
              <a:t>Жартуйте, але не насміхайтесь</a:t>
            </a:r>
          </a:p>
          <a:p>
            <a:r>
              <a:rPr lang="uk-UA" dirty="0" smtClean="0"/>
              <a:t>Пояснюйте, що робите і навіщо</a:t>
            </a:r>
          </a:p>
          <a:p>
            <a:r>
              <a:rPr lang="uk-UA" dirty="0" smtClean="0"/>
              <a:t>Наприкінці заняття – рефлексія і зворотний зв’язок</a:t>
            </a:r>
          </a:p>
          <a:p>
            <a:r>
              <a:rPr lang="uk-UA" dirty="0" smtClean="0"/>
              <a:t>Використовуйте приклади з власного життя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1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ПРИНЦИПИ СТУДЕНТОЦЕНТРОВАНОГО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Викладач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бути лектором, </a:t>
            </a:r>
            <a:r>
              <a:rPr lang="ru-RU" dirty="0" err="1"/>
              <a:t>він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фасилітатор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 –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дискусій</a:t>
            </a:r>
            <a:r>
              <a:rPr lang="ru-RU" dirty="0"/>
              <a:t> та </a:t>
            </a:r>
            <a:r>
              <a:rPr lang="ru-RU" dirty="0" err="1"/>
              <a:t>проектних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en-GB" dirty="0"/>
              <a:t>flip learning</a:t>
            </a:r>
          </a:p>
          <a:p>
            <a:pPr marL="0" indent="0">
              <a:buNone/>
            </a:pPr>
            <a:r>
              <a:rPr lang="en-GB" dirty="0" smtClean="0"/>
              <a:t>4</a:t>
            </a:r>
            <a:r>
              <a:rPr lang="en-GB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en-GB" dirty="0"/>
              <a:t>problem based learning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27" y="4806456"/>
            <a:ext cx="3784873" cy="206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3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студентоцентрованого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Autofit/>
          </a:bodyPr>
          <a:lstStyle/>
          <a:p>
            <a:r>
              <a:rPr lang="ru-RU" sz="2400" dirty="0" err="1"/>
              <a:t>повагу</a:t>
            </a:r>
            <a:r>
              <a:rPr lang="ru-RU" sz="2400" dirty="0"/>
              <a:t> й </a:t>
            </a:r>
            <a:r>
              <a:rPr lang="ru-RU" sz="2400" dirty="0" err="1"/>
              <a:t>увагу</a:t>
            </a:r>
            <a:r>
              <a:rPr lang="ru-RU" sz="2400" dirty="0"/>
              <a:t> до </a:t>
            </a:r>
            <a:r>
              <a:rPr lang="ru-RU" sz="2400" dirty="0" err="1"/>
              <a:t>розмаїтості</a:t>
            </a:r>
            <a:r>
              <a:rPr lang="ru-RU" sz="2400" dirty="0"/>
              <a:t> </a:t>
            </a:r>
            <a:r>
              <a:rPr lang="ru-RU" sz="2400" dirty="0" err="1"/>
              <a:t>студентів</a:t>
            </a:r>
            <a:r>
              <a:rPr lang="ru-RU" sz="2400" dirty="0"/>
              <a:t> та </a:t>
            </a:r>
            <a:r>
              <a:rPr lang="ru-RU" sz="2400" dirty="0" err="1"/>
              <a:t>їхніх</a:t>
            </a:r>
            <a:r>
              <a:rPr lang="ru-RU" sz="2400" dirty="0"/>
              <a:t> потреб,</a:t>
            </a:r>
          </a:p>
          <a:p>
            <a:pPr marL="0" indent="0">
              <a:buNone/>
            </a:pPr>
            <a:r>
              <a:rPr lang="ru-RU" sz="2400" dirty="0" err="1"/>
              <a:t>уможливлюючи</a:t>
            </a:r>
            <a:r>
              <a:rPr lang="ru-RU" sz="2400" dirty="0"/>
              <a:t> </a:t>
            </a:r>
            <a:r>
              <a:rPr lang="ru-RU" sz="2400" dirty="0" err="1"/>
              <a:t>гнучкі</a:t>
            </a:r>
            <a:r>
              <a:rPr lang="ru-RU" sz="2400" dirty="0"/>
              <a:t> </a:t>
            </a:r>
            <a:r>
              <a:rPr lang="ru-RU" sz="2400" dirty="0" err="1"/>
              <a:t>навчальні</a:t>
            </a:r>
            <a:r>
              <a:rPr lang="ru-RU" sz="2400" dirty="0"/>
              <a:t> </a:t>
            </a:r>
            <a:r>
              <a:rPr lang="ru-RU" sz="2400" dirty="0" err="1"/>
              <a:t>траєкторії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, де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доречно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гнучке</a:t>
            </a:r>
            <a:r>
              <a:rPr lang="ru-RU" sz="2400" dirty="0" smtClean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педагогічних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регулярне</a:t>
            </a:r>
            <a:r>
              <a:rPr lang="ru-RU" sz="2400" dirty="0" smtClean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і </a:t>
            </a:r>
            <a:r>
              <a:rPr lang="ru-RU" sz="2400" dirty="0" err="1"/>
              <a:t>коригування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педагогічних</a:t>
            </a:r>
            <a:r>
              <a:rPr lang="ru-RU" sz="2400" dirty="0" smtClean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заохочення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незалежності</a:t>
            </a:r>
            <a:r>
              <a:rPr lang="ru-RU" sz="2400" dirty="0"/>
              <a:t> </a:t>
            </a:r>
            <a:r>
              <a:rPr lang="ru-RU" sz="2400" dirty="0" err="1"/>
              <a:t>водночас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 smtClean="0"/>
              <a:t>забезпеченням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наставництва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підтримки</a:t>
            </a:r>
            <a:r>
              <a:rPr lang="ru-RU" sz="2400" dirty="0"/>
              <a:t> з боку </a:t>
            </a:r>
            <a:r>
              <a:rPr lang="ru-RU" sz="2400" dirty="0" err="1"/>
              <a:t>викладача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взаємоповаги</a:t>
            </a:r>
            <a:r>
              <a:rPr lang="ru-RU" sz="2400" dirty="0"/>
              <a:t> у </a:t>
            </a:r>
            <a:r>
              <a:rPr lang="ru-RU" sz="2400" dirty="0" err="1"/>
              <a:t>стосунках</a:t>
            </a:r>
            <a:r>
              <a:rPr lang="ru-RU" sz="2400" dirty="0"/>
              <a:t> </a:t>
            </a:r>
            <a:r>
              <a:rPr lang="ru-RU" sz="2400" dirty="0" smtClean="0"/>
              <a:t>студента </a:t>
            </a:r>
            <a:r>
              <a:rPr lang="ru-RU" sz="2400" dirty="0"/>
              <a:t>і </a:t>
            </a:r>
            <a:r>
              <a:rPr lang="ru-RU" sz="2400" dirty="0" err="1"/>
              <a:t>викладача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/>
              <a:t>належних</a:t>
            </a:r>
            <a:r>
              <a:rPr lang="ru-RU" sz="2400" dirty="0"/>
              <a:t> процедур </a:t>
            </a:r>
            <a:r>
              <a:rPr lang="ru-RU" sz="2400" dirty="0" err="1"/>
              <a:t>реагування</a:t>
            </a:r>
            <a:r>
              <a:rPr lang="ru-RU" sz="2400" dirty="0"/>
              <a:t> на </a:t>
            </a:r>
            <a:r>
              <a:rPr lang="ru-RU" sz="2400" dirty="0" err="1"/>
              <a:t>студентські</a:t>
            </a:r>
            <a:r>
              <a:rPr lang="ru-RU" sz="2400" dirty="0"/>
              <a:t> </a:t>
            </a:r>
            <a:r>
              <a:rPr lang="ru-RU" sz="2400" dirty="0" err="1"/>
              <a:t>скарги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38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вправ: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GB" dirty="0"/>
              <a:t>Feedback session</a:t>
            </a:r>
          </a:p>
          <a:p>
            <a:r>
              <a:rPr lang="en-GB" dirty="0"/>
              <a:t>Game</a:t>
            </a:r>
          </a:p>
          <a:p>
            <a:r>
              <a:rPr lang="en-GB" dirty="0"/>
              <a:t>Pyramid </a:t>
            </a:r>
            <a:r>
              <a:rPr lang="en-GB" dirty="0" smtClean="0"/>
              <a:t>group</a:t>
            </a:r>
          </a:p>
          <a:p>
            <a:endParaRPr lang="en-GB" dirty="0"/>
          </a:p>
          <a:p>
            <a:r>
              <a:rPr lang="en-GB" dirty="0"/>
              <a:t>Jigsaw learning</a:t>
            </a:r>
          </a:p>
          <a:p>
            <a:r>
              <a:rPr lang="en-GB" dirty="0"/>
              <a:t>Informal lecture</a:t>
            </a:r>
          </a:p>
          <a:p>
            <a:r>
              <a:rPr lang="en-GB" dirty="0"/>
              <a:t>Computer assisted learning</a:t>
            </a:r>
          </a:p>
          <a:p>
            <a:r>
              <a:rPr lang="en-GB" dirty="0"/>
              <a:t>Formal lecture</a:t>
            </a:r>
          </a:p>
          <a:p>
            <a:r>
              <a:rPr lang="en-GB" dirty="0"/>
              <a:t>Buzz groups</a:t>
            </a:r>
          </a:p>
          <a:p>
            <a:r>
              <a:rPr lang="en-GB" dirty="0"/>
              <a:t>Socratic technique</a:t>
            </a:r>
          </a:p>
          <a:p>
            <a:r>
              <a:rPr lang="en-GB" dirty="0"/>
              <a:t>Role play</a:t>
            </a:r>
          </a:p>
          <a:p>
            <a:r>
              <a:rPr lang="en-GB" dirty="0"/>
              <a:t>Distance learning</a:t>
            </a:r>
          </a:p>
          <a:p>
            <a:r>
              <a:rPr lang="en-GB" dirty="0"/>
              <a:t>Workshop</a:t>
            </a:r>
          </a:p>
          <a:p>
            <a:r>
              <a:rPr lang="en-GB" dirty="0"/>
              <a:t>Simulation</a:t>
            </a:r>
          </a:p>
          <a:p>
            <a:r>
              <a:rPr lang="en-GB" dirty="0"/>
              <a:t>Cross-over groups</a:t>
            </a:r>
          </a:p>
          <a:p>
            <a:r>
              <a:rPr lang="en-GB" dirty="0"/>
              <a:t>Gapped lecture</a:t>
            </a:r>
          </a:p>
          <a:p>
            <a:r>
              <a:rPr lang="en-GB" dirty="0"/>
              <a:t>Project</a:t>
            </a:r>
          </a:p>
          <a:p>
            <a:r>
              <a:rPr lang="en-GB" dirty="0"/>
              <a:t>Guided reading</a:t>
            </a:r>
          </a:p>
          <a:p>
            <a:r>
              <a:rPr lang="en-GB" dirty="0" err="1"/>
              <a:t>Lecturette</a:t>
            </a:r>
            <a:endParaRPr lang="en-GB" dirty="0"/>
          </a:p>
          <a:p>
            <a:r>
              <a:rPr lang="en-GB" dirty="0"/>
              <a:t>Open learning</a:t>
            </a:r>
          </a:p>
          <a:p>
            <a:r>
              <a:rPr lang="en-GB" dirty="0" err="1"/>
              <a:t>Tutorless</a:t>
            </a:r>
            <a:r>
              <a:rPr lang="en-GB" dirty="0"/>
              <a:t> group</a:t>
            </a:r>
          </a:p>
          <a:p>
            <a:r>
              <a:rPr lang="en-GB" dirty="0"/>
              <a:t>Group work</a:t>
            </a:r>
          </a:p>
          <a:p>
            <a:r>
              <a:rPr lang="en-GB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25194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47" y="957567"/>
            <a:ext cx="3669725" cy="292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03984" cy="29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corners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/>
              <a:t>Agree</a:t>
            </a:r>
            <a:r>
              <a:rPr lang="en-US" sz="2400" dirty="0" smtClean="0"/>
              <a:t> 						</a:t>
            </a:r>
            <a:r>
              <a:rPr lang="en-US" dirty="0" smtClean="0"/>
              <a:t>Disagree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Not sure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4594"/>
            <a:ext cx="3173338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016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394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Реалізація студентоцентрованого підходу в освітній діяльності:</vt:lpstr>
      <vt:lpstr>Презентация PowerPoint</vt:lpstr>
      <vt:lpstr>Start where your learners are</vt:lpstr>
      <vt:lpstr>Знайомство з дисципліною та ОП</vt:lpstr>
      <vt:lpstr>Важливо:</vt:lpstr>
      <vt:lpstr>ПРИНЦИПИ СТУДЕНТОЦЕНТРОВАНОГО НАВЧАННЯ</vt:lpstr>
      <vt:lpstr>Втілення студентоцентрованого навчання і викладання передбачає:</vt:lpstr>
      <vt:lpstr>Приклади вправ:</vt:lpstr>
      <vt:lpstr>Speaking corners</vt:lpstr>
      <vt:lpstr>Jig-saw reading</vt:lpstr>
      <vt:lpstr>Жива бібліотека: </vt:lpstr>
      <vt:lpstr>Оцінювання, контроль</vt:lpstr>
      <vt:lpstr>Енерджайзер: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студентоцентрованого підходу в освітній діяльності:</dc:title>
  <dc:creator>Lenovo</dc:creator>
  <cp:lastModifiedBy>Олександр павленко</cp:lastModifiedBy>
  <cp:revision>11</cp:revision>
  <dcterms:modified xsi:type="dcterms:W3CDTF">2020-10-28T10:25:44Z</dcterms:modified>
</cp:coreProperties>
</file>